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Lst>
  <p:notesMasterIdLst>
    <p:notesMasterId r:id="rId32"/>
  </p:notesMasterIdLst>
  <p:handoutMasterIdLst>
    <p:handoutMasterId r:id="rId33"/>
  </p:handoutMasterIdLst>
  <p:sldIdLst>
    <p:sldId id="359" r:id="rId5"/>
    <p:sldId id="498" r:id="rId6"/>
    <p:sldId id="360" r:id="rId7"/>
    <p:sldId id="371" r:id="rId8"/>
    <p:sldId id="363" r:id="rId9"/>
    <p:sldId id="361" r:id="rId10"/>
    <p:sldId id="364" r:id="rId11"/>
    <p:sldId id="362" r:id="rId12"/>
    <p:sldId id="497" r:id="rId13"/>
    <p:sldId id="365" r:id="rId14"/>
    <p:sldId id="366" r:id="rId15"/>
    <p:sldId id="370" r:id="rId16"/>
    <p:sldId id="368" r:id="rId17"/>
    <p:sldId id="372" r:id="rId18"/>
    <p:sldId id="369" r:id="rId19"/>
    <p:sldId id="373" r:id="rId20"/>
    <p:sldId id="367" r:id="rId21"/>
    <p:sldId id="490" r:id="rId22"/>
    <p:sldId id="491" r:id="rId23"/>
    <p:sldId id="492" r:id="rId24"/>
    <p:sldId id="495" r:id="rId25"/>
    <p:sldId id="483" r:id="rId26"/>
    <p:sldId id="496" r:id="rId27"/>
    <p:sldId id="443" r:id="rId28"/>
    <p:sldId id="499" r:id="rId29"/>
    <p:sldId id="500" r:id="rId30"/>
    <p:sldId id="335" r:id="rId31"/>
  </p:sldIdLst>
  <p:sldSz cx="9144000" cy="5143500" type="screen16x9"/>
  <p:notesSz cx="6670675" cy="9875838"/>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0"/>
    <a:srgbClr val="00A9CE"/>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087" autoAdjust="0"/>
  </p:normalViewPr>
  <p:slideViewPr>
    <p:cSldViewPr snapToGrid="0" snapToObjects="1" showGuides="1">
      <p:cViewPr varScale="1">
        <p:scale>
          <a:sx n="151" d="100"/>
          <a:sy n="151" d="100"/>
        </p:scale>
        <p:origin x="456" y="138"/>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5/9/2019</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5/9/2019</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730377" eaLnBrk="0" hangingPunct="0"/>
            <a:r>
              <a:rPr lang="en-GB" dirty="0"/>
              <a:t>Blocking is the identification of factors (blocks) that are likely to affect interpretation, and then balancing the allocation of treatment groups across these.</a:t>
            </a:r>
          </a:p>
          <a:p>
            <a:pPr defTabSz="730377" eaLnBrk="0" hangingPunct="0"/>
            <a:endParaRPr lang="en-GB" dirty="0"/>
          </a:p>
          <a:p>
            <a:pPr defTabSz="730377" eaLnBrk="0" hangingPunct="0"/>
            <a:r>
              <a:rPr lang="en-GB" dirty="0"/>
              <a:t>Differences between “blocks” can be adjusted for in the statistical analysis and we can see what effects are due to treatment.</a:t>
            </a:r>
          </a:p>
          <a:p>
            <a:pPr defTabSz="730377" eaLnBrk="0" hangingPunct="0"/>
            <a:endParaRPr lang="en-GB" dirty="0"/>
          </a:p>
          <a:p>
            <a:pPr defTabSz="730377" eaLnBrk="0" hangingPunct="0"/>
            <a:r>
              <a:rPr lang="en-GB" dirty="0"/>
              <a:t>Benefits: </a:t>
            </a:r>
          </a:p>
          <a:p>
            <a:pPr defTabSz="730377" eaLnBrk="0" hangingPunct="0"/>
            <a:r>
              <a:rPr lang="en-GB" dirty="0"/>
              <a:t>Increases our ability to estimate true treatment effects (without confounding),</a:t>
            </a:r>
          </a:p>
          <a:p>
            <a:pPr defTabSz="730377" eaLnBrk="0" hangingPunct="0"/>
            <a:r>
              <a:rPr lang="en-GB" dirty="0"/>
              <a:t>Control unwanted effects such as day effects, operators, batches of animals, instruments, cages or cage positions,</a:t>
            </a:r>
          </a:p>
          <a:p>
            <a:pPr defTabSz="730377" eaLnBrk="0" hangingPunct="0"/>
            <a:r>
              <a:rPr lang="en-GB" dirty="0"/>
              <a:t>Increases confidence in robustness of results.</a:t>
            </a:r>
          </a:p>
          <a:p>
            <a:pPr defTabSz="730377" eaLnBrk="0" hangingPunct="0"/>
            <a:endParaRPr lang="en-GB" dirty="0"/>
          </a:p>
          <a:p>
            <a:pPr defTabSz="730377" eaLnBrk="0" hangingPunct="0"/>
            <a:r>
              <a:rPr lang="en-GB" dirty="0"/>
              <a:t>i.e. Makes sure that what we see as the “treatment effect” isn’t just a “day effect” or “person effect” or heavily influenced by one of these.</a:t>
            </a:r>
          </a:p>
        </p:txBody>
      </p:sp>
      <p:sp>
        <p:nvSpPr>
          <p:cNvPr id="4" name="Slide Number Placeholder 3"/>
          <p:cNvSpPr>
            <a:spLocks noGrp="1"/>
          </p:cNvSpPr>
          <p:nvPr>
            <p:ph type="sldNum" sz="quarter" idx="10"/>
          </p:nvPr>
        </p:nvSpPr>
        <p:spPr/>
        <p:txBody>
          <a:bodyPr/>
          <a:lstStyle/>
          <a:p>
            <a:fld id="{4C79395C-D1BA-4D34-9C05-4261DAB27865}" type="slidenum">
              <a:rPr lang="sv-SE" smtClean="0"/>
              <a:pPr/>
              <a:t>18</a:t>
            </a:fld>
            <a:endParaRPr lang="sv-SE"/>
          </a:p>
        </p:txBody>
      </p:sp>
    </p:spTree>
    <p:extLst>
      <p:ext uri="{BB962C8B-B14F-4D97-AF65-F5344CB8AC3E}">
        <p14:creationId xmlns:p14="http://schemas.microsoft.com/office/powerpoint/2010/main" val="67237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197DD77-9316-4474-8562-4EE927E7F4FA}" type="slidenum">
              <a:rPr lang="en-GB" altLang="sv-SE"/>
              <a:pPr eaLnBrk="1" hangingPunct="1"/>
              <a:t>19</a:t>
            </a:fld>
            <a:endParaRPr lang="en-GB" altLang="sv-SE"/>
          </a:p>
        </p:txBody>
      </p:sp>
      <p:sp>
        <p:nvSpPr>
          <p:cNvPr id="148483" name="Rectangle 2"/>
          <p:cNvSpPr>
            <a:spLocks noGrp="1" noRot="1" noChangeAspect="1" noChangeArrowheads="1" noTextEdit="1"/>
          </p:cNvSpPr>
          <p:nvPr>
            <p:ph type="sldImg"/>
          </p:nvPr>
        </p:nvSpPr>
        <p:spPr bwMode="auto">
          <a:xfrm>
            <a:off x="52388" y="76993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xfrm>
            <a:off x="890588" y="4694238"/>
            <a:ext cx="4887912"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sv-SE" dirty="0"/>
              <a:t>An experiment was carried out to look at a compound’s effect relative to vehicle.  The experiment was repeated over two days using 5 animals / group / day, and the resulting data are plotted above.  (Different colours / symbols reflect the two different days.)  It is interesting to note that in this example, the day-to-day variability is at least as strong as the treatment effect.  There is a systematic bias between the two days, which is equally effecting both the vehicle response and treatment response.  </a:t>
            </a:r>
          </a:p>
          <a:p>
            <a:pPr eaLnBrk="1" hangingPunct="1">
              <a:spcBef>
                <a:spcPct val="0"/>
              </a:spcBef>
            </a:pPr>
            <a:endParaRPr lang="en-GB" altLang="sv-SE" dirty="0"/>
          </a:p>
          <a:p>
            <a:pPr eaLnBrk="1" hangingPunct="1">
              <a:spcBef>
                <a:spcPct val="0"/>
              </a:spcBef>
            </a:pPr>
            <a:r>
              <a:rPr lang="en-GB" altLang="sv-SE" dirty="0"/>
              <a:t>The appropriate statistical analysis is Analysis of Variance (ANOVA).  This analysis addresses whether there is a statistical treatment effect, </a:t>
            </a:r>
            <a:r>
              <a:rPr lang="en-GB" altLang="sv-SE" i="1" dirty="0"/>
              <a:t>having removed systematic differences between days.</a:t>
            </a:r>
            <a:r>
              <a:rPr lang="en-GB" altLang="sv-SE" dirty="0"/>
              <a:t>  </a:t>
            </a:r>
          </a:p>
        </p:txBody>
      </p:sp>
    </p:spTree>
    <p:extLst>
      <p:ext uri="{BB962C8B-B14F-4D97-AF65-F5344CB8AC3E}">
        <p14:creationId xmlns:p14="http://schemas.microsoft.com/office/powerpoint/2010/main" val="141380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98811CE4-5FF1-4B6E-97FC-E52C1022568E}" type="slidenum">
              <a:rPr lang="en-GB" altLang="sv-SE"/>
              <a:pPr eaLnBrk="1" hangingPunct="1"/>
              <a:t>20</a:t>
            </a:fld>
            <a:endParaRPr lang="en-GB" altLang="sv-SE"/>
          </a:p>
        </p:txBody>
      </p:sp>
      <p:sp>
        <p:nvSpPr>
          <p:cNvPr id="149507" name="Rectangle 2"/>
          <p:cNvSpPr>
            <a:spLocks noGrp="1" noRot="1" noChangeAspect="1" noChangeArrowheads="1" noTextEdit="1"/>
          </p:cNvSpPr>
          <p:nvPr>
            <p:ph type="sldImg"/>
          </p:nvPr>
        </p:nvSpPr>
        <p:spPr bwMode="auto">
          <a:xfrm>
            <a:off x="52388" y="76993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xfrm>
            <a:off x="890588" y="4694238"/>
            <a:ext cx="4887912"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sv-SE"/>
              <a:t>This graph shows the same data, but the data have been adjusted to normalise across days.  This has been achieved by subtracting the day average from each result and adding the overall average.  The treatment mean and vehicle mean are the same as in the previous graph but the spread (ignoring day) is clearly tighter in this graph.</a:t>
            </a:r>
          </a:p>
        </p:txBody>
      </p:sp>
    </p:spTree>
    <p:extLst>
      <p:ext uri="{BB962C8B-B14F-4D97-AF65-F5344CB8AC3E}">
        <p14:creationId xmlns:p14="http://schemas.microsoft.com/office/powerpoint/2010/main" val="349225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t>Appropriate processing order is </a:t>
            </a:r>
            <a:r>
              <a:rPr lang="en-GB" sz="1200" dirty="0">
                <a:solidFill>
                  <a:srgbClr val="7030A0"/>
                </a:solidFill>
              </a:rPr>
              <a:t>necessary</a:t>
            </a:r>
            <a:r>
              <a:rPr lang="en-GB" sz="1200" dirty="0"/>
              <a:t> in cases where there may be an </a:t>
            </a:r>
            <a:r>
              <a:rPr lang="en-GB" sz="1200" dirty="0">
                <a:solidFill>
                  <a:srgbClr val="7030A0"/>
                </a:solidFill>
              </a:rPr>
              <a:t>effect with time</a:t>
            </a:r>
            <a:r>
              <a:rPr lang="en-GB" sz="1200" dirty="0"/>
              <a:t>, e.g. the operator is getting tired; alternatively should there be a problem at a certain stage in the study - we would want this to affect all of the treatment groups the same.</a:t>
            </a:r>
          </a:p>
          <a:p>
            <a:endParaRPr lang="en-GB" sz="1200" dirty="0"/>
          </a:p>
          <a:p>
            <a:r>
              <a:rPr lang="en-GB" sz="1200" dirty="0"/>
              <a:t>- </a:t>
            </a:r>
            <a:r>
              <a:rPr lang="en-GB" sz="1200" dirty="0">
                <a:solidFill>
                  <a:srgbClr val="7030A0"/>
                </a:solidFill>
              </a:rPr>
              <a:t>Allowing for other relevant risks e.g. Risk of errors and/or cross contamination</a:t>
            </a:r>
          </a:p>
          <a:p>
            <a:endParaRPr lang="en-GB"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21</a:t>
            </a:fld>
            <a:endParaRPr lang="sv-SE"/>
          </a:p>
        </p:txBody>
      </p:sp>
    </p:spTree>
    <p:extLst>
      <p:ext uri="{BB962C8B-B14F-4D97-AF65-F5344CB8AC3E}">
        <p14:creationId xmlns:p14="http://schemas.microsoft.com/office/powerpoint/2010/main" val="764458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54111" indent="-254111" eaLnBrk="0" hangingPunct="0">
              <a:buFont typeface="Arial" charset="0"/>
              <a:buChar char="•"/>
              <a:defRPr/>
            </a:pPr>
            <a:r>
              <a:rPr lang="en-GB" altLang="sv-SE" dirty="0"/>
              <a:t>Even if it’s not possible to randomise the plate layout (e.g. due to the risk of introducing errors), the risk of bias could still be minimized. </a:t>
            </a:r>
            <a:endParaRPr lang="en-US" b="0" kern="0" dirty="0"/>
          </a:p>
          <a:p>
            <a:pPr marL="254111" indent="-254111" eaLnBrk="0" hangingPunct="0">
              <a:buFont typeface="Arial" charset="0"/>
              <a:buChar char="•"/>
              <a:defRPr/>
            </a:pPr>
            <a:r>
              <a:rPr lang="en-US" b="0" kern="0" dirty="0"/>
              <a:t>The numbers represent the animal no. (samples are run in duplicate in the assay)</a:t>
            </a:r>
          </a:p>
          <a:p>
            <a:pPr marL="254111" indent="-254111" eaLnBrk="0" hangingPunct="0">
              <a:buFont typeface="Arial" charset="0"/>
              <a:buChar char="•"/>
              <a:defRPr/>
            </a:pPr>
            <a:r>
              <a:rPr lang="en-US" b="0" kern="0" dirty="0"/>
              <a:t>The </a:t>
            </a:r>
            <a:r>
              <a:rPr lang="en-US" b="0" kern="0" dirty="0" err="1"/>
              <a:t>colours</a:t>
            </a:r>
            <a:r>
              <a:rPr lang="en-US" b="0" kern="0" dirty="0"/>
              <a:t> represent the treatment group (2 adjacent columns per treatment group)</a:t>
            </a:r>
          </a:p>
          <a:p>
            <a:pPr marL="254111" indent="-254111" eaLnBrk="0" hangingPunct="0">
              <a:buFont typeface="Arial" charset="0"/>
              <a:buChar char="•"/>
              <a:defRPr/>
            </a:pPr>
            <a:endParaRPr lang="en-US" b="0" kern="0" dirty="0"/>
          </a:p>
          <a:p>
            <a:pPr marL="254111" indent="-254111" eaLnBrk="0" hangingPunct="0">
              <a:buFont typeface="Arial" charset="0"/>
              <a:buChar char="•"/>
              <a:defRPr/>
            </a:pPr>
            <a:r>
              <a:rPr lang="en-US" b="0" kern="0" dirty="0">
                <a:solidFill>
                  <a:schemeClr val="accent1"/>
                </a:solidFill>
              </a:rPr>
              <a:t>What potential problems could we have here?</a:t>
            </a:r>
          </a:p>
          <a:p>
            <a:pPr marL="254111" indent="-254111" eaLnBrk="0" hangingPunct="0">
              <a:buFont typeface="Arial" charset="0"/>
              <a:buChar char="•"/>
              <a:defRPr/>
            </a:pPr>
            <a:r>
              <a:rPr lang="en-US" b="0" kern="0" dirty="0">
                <a:solidFill>
                  <a:schemeClr val="accent1"/>
                </a:solidFill>
              </a:rPr>
              <a:t>What could be done to avoid this?</a:t>
            </a:r>
          </a:p>
          <a:p>
            <a:pPr marL="254111" indent="-254111" eaLnBrk="0" hangingPunct="0">
              <a:buFont typeface="Arial" charset="0"/>
              <a:buChar char="•"/>
              <a:defRPr/>
            </a:pPr>
            <a:r>
              <a:rPr lang="en-GB" dirty="0"/>
              <a:t>What if there was an edge effect or a trend across/down the plate?</a:t>
            </a:r>
          </a:p>
          <a:p>
            <a:pPr defTabSz="730377" eaLnBrk="0" hangingPunct="0"/>
            <a:endParaRPr lang="en-GB" dirty="0"/>
          </a:p>
          <a:p>
            <a:r>
              <a:rPr lang="en-GB" dirty="0"/>
              <a:t>The same principles apply if animal samples are being processed and/or analysed in another way to get the data, e.g. if they are spun in a centrifuge, or being scored by an operator.</a:t>
            </a:r>
          </a:p>
          <a:p>
            <a:endParaRPr lang="en-GB" dirty="0">
              <a:solidFill>
                <a:schemeClr val="tx1"/>
              </a:solidFill>
            </a:endParaRPr>
          </a:p>
          <a:p>
            <a:r>
              <a:rPr lang="en-GB" dirty="0">
                <a:solidFill>
                  <a:schemeClr val="tx1"/>
                </a:solidFill>
              </a:rPr>
              <a:t>Appropriate processing order is in case there is an effect with time, e.g. the operator is getting tired, or in case there is a problem at a certain stage in the process - we would want this to affect all of the treatment groups the same. An example is if all of the vehicle control samples were spun in the centrifuge first, and the centrifuge broke the samples, then it would likely compromise the whole experiment. However if instead one from each treatment group had been spun in the first batch in the centrifuge, then it would have still been possible to get meaningful results from the study.  As always, other risks e.g. Relative</a:t>
            </a:r>
            <a:r>
              <a:rPr lang="en-GB" baseline="0" dirty="0">
                <a:solidFill>
                  <a:schemeClr val="tx1"/>
                </a:solidFill>
              </a:rPr>
              <a:t> risk of errors, or </a:t>
            </a:r>
            <a:r>
              <a:rPr lang="en-GB" dirty="0">
                <a:solidFill>
                  <a:schemeClr val="tx1"/>
                </a:solidFill>
              </a:rPr>
              <a:t>Cross contamination,</a:t>
            </a:r>
            <a:r>
              <a:rPr lang="en-GB" baseline="0" dirty="0">
                <a:solidFill>
                  <a:schemeClr val="tx1"/>
                </a:solidFill>
              </a:rPr>
              <a:t> must be taken into account.</a:t>
            </a:r>
            <a:endParaRPr lang="en-GB" dirty="0">
              <a:solidFill>
                <a:schemeClr val="tx1"/>
              </a:solidFill>
            </a:endParaRPr>
          </a:p>
          <a:p>
            <a:pPr defTabSz="730377" eaLnBrk="0" hangingPunct="0"/>
            <a:endParaRPr lang="en-GB"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23</a:t>
            </a:fld>
            <a:endParaRPr lang="sv-SE"/>
          </a:p>
        </p:txBody>
      </p:sp>
    </p:spTree>
    <p:extLst>
      <p:ext uri="{BB962C8B-B14F-4D97-AF65-F5344CB8AC3E}">
        <p14:creationId xmlns:p14="http://schemas.microsoft.com/office/powerpoint/2010/main" val="321826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730377"/>
            <a:r>
              <a:rPr lang="en-GB" sz="1900" dirty="0">
                <a:latin typeface="Arial" charset="0"/>
                <a:cs typeface="Arial" charset="0"/>
              </a:rPr>
              <a:t>Control chart tool for monitoring can be used once we have data from about 10 studies. Still plot if less without using Manhattan tool.</a:t>
            </a:r>
          </a:p>
          <a:p>
            <a:pPr lvl="2" defTabSz="730377"/>
            <a:endParaRPr lang="en-GB" sz="1900" dirty="0">
              <a:latin typeface="Arial" charset="0"/>
              <a:cs typeface="Arial" charset="0"/>
            </a:endParaRPr>
          </a:p>
          <a:p>
            <a:pPr defTabSz="730377"/>
            <a:r>
              <a:rPr lang="en-GB" sz="1900" dirty="0">
                <a:latin typeface="Arial" charset="0"/>
                <a:cs typeface="Arial" charset="0"/>
              </a:rPr>
              <a:t>Alongside the chart, record anything that has changed, e.g. new animal supplier, to help explain any step changes in the chart.</a:t>
            </a:r>
          </a:p>
          <a:p>
            <a:pPr lvl="2" defTabSz="730377"/>
            <a:endParaRPr lang="en-GB" sz="1900" dirty="0">
              <a:latin typeface="Arial" charset="0"/>
              <a:cs typeface="Arial" charset="0"/>
            </a:endParaRPr>
          </a:p>
          <a:p>
            <a:pPr defTabSz="730377">
              <a:lnSpc>
                <a:spcPct val="90000"/>
              </a:lnSpc>
            </a:pPr>
            <a:r>
              <a:rPr lang="en-GB" sz="1900" dirty="0">
                <a:latin typeface="Arial" charset="0"/>
                <a:cs typeface="Arial" charset="0"/>
              </a:rPr>
              <a:t>Variability from historical data can also be used in sample size and power calculations.</a:t>
            </a:r>
          </a:p>
          <a:p>
            <a:pPr eaLnBrk="1" hangingPunct="1">
              <a:spcBef>
                <a:spcPct val="0"/>
              </a:spcBef>
            </a:pPr>
            <a:endParaRPr lang="en-GB" dirty="0"/>
          </a:p>
          <a:p>
            <a:pPr eaLnBrk="1" hangingPunct="1">
              <a:spcBef>
                <a:spcPct val="0"/>
              </a:spcBef>
            </a:pPr>
            <a:r>
              <a:rPr lang="en-GB" dirty="0"/>
              <a:t>Each point represents the mean of the vehicle group for that study.</a:t>
            </a:r>
          </a:p>
          <a:p>
            <a:pPr eaLnBrk="1" hangingPunct="1">
              <a:spcBef>
                <a:spcPct val="0"/>
              </a:spcBef>
            </a:pPr>
            <a:endParaRPr lang="en-GB" dirty="0"/>
          </a:p>
          <a:p>
            <a:pPr eaLnBrk="1" hangingPunct="1">
              <a:spcBef>
                <a:spcPct val="0"/>
              </a:spcBef>
            </a:pPr>
            <a:r>
              <a:rPr lang="en-GB" dirty="0"/>
              <a:t>Step changes historically have usually been able to be linked with changes to the strain of rat used. </a:t>
            </a:r>
          </a:p>
          <a:p>
            <a:pPr eaLnBrk="1" hangingPunct="1">
              <a:spcBef>
                <a:spcPct val="0"/>
              </a:spcBef>
            </a:pPr>
            <a:endParaRPr lang="en-GB" dirty="0"/>
          </a:p>
          <a:p>
            <a:pPr eaLnBrk="1" hangingPunct="1">
              <a:spcBef>
                <a:spcPct val="0"/>
              </a:spcBef>
            </a:pPr>
            <a:r>
              <a:rPr lang="en-GB" dirty="0"/>
              <a:t>Actively used as a tool to determine validity of study.</a:t>
            </a:r>
          </a:p>
        </p:txBody>
      </p:sp>
      <p:sp>
        <p:nvSpPr>
          <p:cNvPr id="4" name="Slide Number Placeholder 3"/>
          <p:cNvSpPr>
            <a:spLocks noGrp="1"/>
          </p:cNvSpPr>
          <p:nvPr>
            <p:ph type="sldNum" sz="quarter" idx="10"/>
          </p:nvPr>
        </p:nvSpPr>
        <p:spPr/>
        <p:txBody>
          <a:bodyPr/>
          <a:lstStyle/>
          <a:p>
            <a:fld id="{4C79395C-D1BA-4D34-9C05-4261DAB27865}" type="slidenum">
              <a:rPr lang="sv-SE" smtClean="0"/>
              <a:pPr/>
              <a:t>24</a:t>
            </a:fld>
            <a:endParaRPr lang="sv-SE"/>
          </a:p>
        </p:txBody>
      </p:sp>
    </p:spTree>
    <p:extLst>
      <p:ext uri="{BB962C8B-B14F-4D97-AF65-F5344CB8AC3E}">
        <p14:creationId xmlns:p14="http://schemas.microsoft.com/office/powerpoint/2010/main" val="227569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6000" cy="2113995"/>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265"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A4108-BF7C-8B47-A181-1F6A7DDCC8F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893812"/>
            <a:ext cx="8856000" cy="2125663"/>
          </a:xfrm>
          <a:prstGeom prst="rect">
            <a:avLst/>
          </a:prstGeom>
        </p:spPr>
      </p:pic>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034777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4868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75" y="2889534"/>
            <a:ext cx="8856000" cy="2113995"/>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6"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67773"/>
            <a:ext cx="8853082" cy="2123399"/>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5"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88490"/>
            <a:ext cx="8853082" cy="2123399"/>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38785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VRM">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5651784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ody and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09600" y="205979"/>
            <a:ext cx="8415338" cy="3834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3" hasCustomPrompt="1"/>
          </p:nvPr>
        </p:nvSpPr>
        <p:spPr>
          <a:xfrm>
            <a:off x="309600" y="588600"/>
            <a:ext cx="8416800" cy="383400"/>
          </a:xfrm>
          <a:prstGeom prst="rect">
            <a:avLst/>
          </a:prstGeom>
        </p:spPr>
        <p:txBody>
          <a:bodyPr/>
          <a:lstStyle>
            <a:lvl1pPr marL="0" indent="0">
              <a:buNone/>
              <a:defRPr sz="21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0" name="Content Placeholder 9"/>
          <p:cNvSpPr>
            <a:spLocks noGrp="1"/>
          </p:cNvSpPr>
          <p:nvPr>
            <p:ph sz="quarter" idx="14"/>
          </p:nvPr>
        </p:nvSpPr>
        <p:spPr>
          <a:xfrm>
            <a:off x="4500000" y="1320300"/>
            <a:ext cx="3960000" cy="2970000"/>
          </a:xfrm>
          <a:prstGeom prst="rect">
            <a:avLst/>
          </a:prstGeom>
        </p:spPr>
        <p:txBody>
          <a:bodyPr/>
          <a:lstStyle>
            <a:lvl1pPr marL="135000" indent="-135000">
              <a:buFont typeface="Arial" pitchFamily="34" charset="0"/>
              <a:buChar char="•"/>
              <a:defRPr sz="105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5"/>
          </p:nvPr>
        </p:nvSpPr>
        <p:spPr>
          <a:xfrm>
            <a:off x="309600" y="1320300"/>
            <a:ext cx="3960000" cy="2970000"/>
          </a:xfrm>
          <a:prstGeom prst="rect">
            <a:avLst/>
          </a:prstGeom>
        </p:spPr>
        <p:txBody>
          <a:bodyPr/>
          <a:lstStyle>
            <a:lvl1pPr marL="0" indent="0">
              <a:buNone/>
              <a:defRPr sz="1050"/>
            </a:lvl1pPr>
          </a:lstStyle>
          <a:p>
            <a:pPr lvl="0"/>
            <a:r>
              <a:rPr lang="en-US" dirty="0"/>
              <a:t>Click to edit Master text styles</a:t>
            </a:r>
          </a:p>
        </p:txBody>
      </p:sp>
      <p:sp>
        <p:nvSpPr>
          <p:cNvPr id="12" name="Slide Number Placeholder 11"/>
          <p:cNvSpPr>
            <a:spLocks noGrp="1"/>
          </p:cNvSpPr>
          <p:nvPr>
            <p:ph type="sldNum" sz="quarter" idx="16"/>
          </p:nvPr>
        </p:nvSpPr>
        <p:spPr/>
        <p:txBody>
          <a:bodyPr/>
          <a:lstStyle/>
          <a:p>
            <a:pPr>
              <a:defRPr/>
            </a:pPr>
            <a:fld id="{1748D8EB-9301-403A-889B-E8DDB32CFF4A}" type="slidenum">
              <a:rPr lang="en-GB" smtClean="0"/>
              <a:pPr>
                <a:defRPr/>
              </a:pPr>
              <a:t>‹#›</a:t>
            </a:fld>
            <a:endParaRPr lang="en-GB" dirty="0"/>
          </a:p>
        </p:txBody>
      </p:sp>
      <p:sp>
        <p:nvSpPr>
          <p:cNvPr id="8" name="Date Placeholder 7"/>
          <p:cNvSpPr>
            <a:spLocks noGrp="1"/>
          </p:cNvSpPr>
          <p:nvPr>
            <p:ph type="dt" sz="half" idx="17"/>
          </p:nvPr>
        </p:nvSpPr>
        <p:spPr>
          <a:xfrm>
            <a:off x="612000" y="4765500"/>
            <a:ext cx="3312000" cy="183600"/>
          </a:xfrm>
          <a:prstGeom prst="rect">
            <a:avLst/>
          </a:prstGeom>
        </p:spPr>
        <p:txBody>
          <a:bodyPr/>
          <a:lstStyle/>
          <a:p>
            <a:r>
              <a:rPr lang="en-US"/>
              <a:t>Terri Mitchard / Marie South | 3 December 2014</a:t>
            </a:r>
            <a:endParaRPr lang="sv-SE" dirty="0"/>
          </a:p>
        </p:txBody>
      </p:sp>
      <p:sp>
        <p:nvSpPr>
          <p:cNvPr id="11" name="Footer Placeholder 10"/>
          <p:cNvSpPr>
            <a:spLocks noGrp="1"/>
          </p:cNvSpPr>
          <p:nvPr>
            <p:ph type="ftr" sz="quarter" idx="18"/>
          </p:nvPr>
        </p:nvSpPr>
        <p:spPr>
          <a:xfrm>
            <a:off x="3924000" y="4765500"/>
            <a:ext cx="4320000" cy="183600"/>
          </a:xfrm>
          <a:prstGeom prst="rect">
            <a:avLst/>
          </a:prstGeom>
        </p:spPr>
        <p:txBody>
          <a:bodyPr/>
          <a:lstStyle/>
          <a:p>
            <a:r>
              <a:rPr lang="en-GB"/>
              <a:t>Innovative Medicines | Discovery Sciences &amp; Global Safety Assessment</a:t>
            </a:r>
            <a:endParaRPr lang="sv-SE" dirty="0"/>
          </a:p>
        </p:txBody>
      </p:sp>
    </p:spTree>
    <p:extLst>
      <p:ext uri="{BB962C8B-B14F-4D97-AF65-F5344CB8AC3E}">
        <p14:creationId xmlns:p14="http://schemas.microsoft.com/office/powerpoint/2010/main" val="21984376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0188" y="114301"/>
            <a:ext cx="8013700" cy="297656"/>
          </a:xfrm>
          <a:prstGeom prst="rect">
            <a:avLst/>
          </a:prstGeom>
        </p:spPr>
        <p:txBody>
          <a:bodyPr/>
          <a:lstStyle/>
          <a:p>
            <a:r>
              <a:rPr lang="en-US"/>
              <a:t>Click to edit Master title style</a:t>
            </a:r>
            <a:endParaRPr lang="en-GB"/>
          </a:p>
        </p:txBody>
      </p:sp>
      <p:sp>
        <p:nvSpPr>
          <p:cNvPr id="3" name="Rectangle 6"/>
          <p:cNvSpPr>
            <a:spLocks noGrp="1" noChangeArrowheads="1"/>
          </p:cNvSpPr>
          <p:nvPr>
            <p:ph type="sldNum" sz="quarter" idx="10"/>
          </p:nvPr>
        </p:nvSpPr>
        <p:spPr/>
        <p:txBody>
          <a:bodyPr/>
          <a:lstStyle>
            <a:lvl1pPr>
              <a:defRPr/>
            </a:lvl1pPr>
          </a:lstStyle>
          <a:p>
            <a:fld id="{3BCA590D-CE09-4335-9BB5-AC0DFF4C1C9D}" type="slidenum">
              <a:rPr lang="en-GB" altLang="sv-SE"/>
              <a:pPr/>
              <a:t>‹#›</a:t>
            </a:fld>
            <a:endParaRPr lang="en-GB" altLang="sv-SE"/>
          </a:p>
        </p:txBody>
      </p:sp>
      <p:sp>
        <p:nvSpPr>
          <p:cNvPr id="4" name="Date Placeholder 7"/>
          <p:cNvSpPr>
            <a:spLocks noGrp="1"/>
          </p:cNvSpPr>
          <p:nvPr>
            <p:ph type="dt" sz="half" idx="11"/>
          </p:nvPr>
        </p:nvSpPr>
        <p:spPr>
          <a:xfrm>
            <a:off x="612776" y="4766073"/>
            <a:ext cx="3311525" cy="183356"/>
          </a:xfrm>
          <a:prstGeom prst="rect">
            <a:avLst/>
          </a:prstGeom>
        </p:spPr>
        <p:txBody>
          <a:bodyPr/>
          <a:lstStyle>
            <a:lvl1pPr>
              <a:defRPr>
                <a:latin typeface="Arial" charset="0"/>
                <a:cs typeface="Arial" charset="0"/>
              </a:defRPr>
            </a:lvl1pPr>
          </a:lstStyle>
          <a:p>
            <a:pPr>
              <a:defRPr/>
            </a:pPr>
            <a:endParaRPr lang="sv-SE"/>
          </a:p>
        </p:txBody>
      </p:sp>
      <p:sp>
        <p:nvSpPr>
          <p:cNvPr id="5" name="Footer Placeholder 10"/>
          <p:cNvSpPr>
            <a:spLocks noGrp="1"/>
          </p:cNvSpPr>
          <p:nvPr>
            <p:ph type="ftr" sz="quarter" idx="12"/>
          </p:nvPr>
        </p:nvSpPr>
        <p:spPr>
          <a:xfrm>
            <a:off x="3924300" y="4766073"/>
            <a:ext cx="4319588" cy="183356"/>
          </a:xfrm>
          <a:prstGeom prst="rect">
            <a:avLst/>
          </a:prstGeom>
        </p:spPr>
        <p:txBody>
          <a:bodyPr/>
          <a:lstStyle>
            <a:lvl1pPr>
              <a:defRPr>
                <a:latin typeface="Arial" charset="0"/>
                <a:cs typeface="Arial" charset="0"/>
              </a:defRPr>
            </a:lvl1pPr>
          </a:lstStyle>
          <a:p>
            <a:pPr>
              <a:defRPr/>
            </a:pPr>
            <a:endParaRPr lang="sv-SE"/>
          </a:p>
        </p:txBody>
      </p:sp>
    </p:spTree>
    <p:extLst>
      <p:ext uri="{BB962C8B-B14F-4D97-AF65-F5344CB8AC3E}">
        <p14:creationId xmlns:p14="http://schemas.microsoft.com/office/powerpoint/2010/main" val="327596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86FD2-C3A7-1C42-A299-B8FF6953E8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902521"/>
            <a:ext cx="8856000" cy="2125663"/>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7922996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p:nvPr>
        </p:nvSpPr>
        <p:spPr>
          <a:xfrm>
            <a:off x="309600" y="205979"/>
            <a:ext cx="8415338" cy="3834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3" hasCustomPrompt="1"/>
          </p:nvPr>
        </p:nvSpPr>
        <p:spPr>
          <a:xfrm>
            <a:off x="309600" y="588600"/>
            <a:ext cx="8416800" cy="383400"/>
          </a:xfrm>
          <a:prstGeom prst="rect">
            <a:avLst/>
          </a:prstGeom>
        </p:spPr>
        <p:txBody>
          <a:bodyPr/>
          <a:lstStyle>
            <a:lvl1pPr marL="0" indent="0">
              <a:buNone/>
              <a:defRPr sz="21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8" name="Text Placeholder 8"/>
          <p:cNvSpPr>
            <a:spLocks noGrp="1"/>
          </p:cNvSpPr>
          <p:nvPr>
            <p:ph type="body" sz="quarter" idx="14"/>
          </p:nvPr>
        </p:nvSpPr>
        <p:spPr>
          <a:xfrm>
            <a:off x="309600" y="1320300"/>
            <a:ext cx="6706800" cy="3318300"/>
          </a:xfrm>
          <a:prstGeom prst="rect">
            <a:avLst/>
          </a:prstGeom>
        </p:spPr>
        <p:txBody>
          <a:bodyPr/>
          <a:lstStyle>
            <a:lvl1pPr marL="0" indent="0">
              <a:buNone/>
              <a:defRPr sz="1350" b="0">
                <a:solidFill>
                  <a:schemeClr val="tx1"/>
                </a:solidFill>
                <a:latin typeface="Arial" pitchFamily="34" charset="0"/>
                <a:cs typeface="Arial" pitchFamily="34" charset="0"/>
              </a:defRPr>
            </a:lvl1pPr>
          </a:lstStyle>
          <a:p>
            <a:pPr lvl="0"/>
            <a:r>
              <a:rPr lang="en-US"/>
              <a:t>Click to edit Master text styles</a:t>
            </a:r>
          </a:p>
        </p:txBody>
      </p:sp>
      <p:sp>
        <p:nvSpPr>
          <p:cNvPr id="9" name="Slide Number Placeholder 8"/>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6" name="Date Placeholder 5"/>
          <p:cNvSpPr>
            <a:spLocks noGrp="1"/>
          </p:cNvSpPr>
          <p:nvPr>
            <p:ph type="dt" sz="half" idx="16"/>
          </p:nvPr>
        </p:nvSpPr>
        <p:spPr>
          <a:xfrm>
            <a:off x="612000" y="4765500"/>
            <a:ext cx="3312000" cy="183600"/>
          </a:xfrm>
          <a:prstGeom prst="rect">
            <a:avLst/>
          </a:prstGeom>
        </p:spPr>
        <p:txBody>
          <a:bodyPr/>
          <a:lstStyle/>
          <a:p>
            <a:r>
              <a:rPr lang="sv-SE"/>
              <a:t>Sarv, Tapani | 02 October 2014</a:t>
            </a:r>
          </a:p>
        </p:txBody>
      </p:sp>
      <p:sp>
        <p:nvSpPr>
          <p:cNvPr id="10" name="Footer Placeholder 9"/>
          <p:cNvSpPr>
            <a:spLocks noGrp="1"/>
          </p:cNvSpPr>
          <p:nvPr>
            <p:ph type="ftr" sz="quarter" idx="17"/>
          </p:nvPr>
        </p:nvSpPr>
        <p:spPr>
          <a:xfrm>
            <a:off x="3924000" y="4765500"/>
            <a:ext cx="4320000" cy="183600"/>
          </a:xfrm>
          <a:prstGeom prst="rect">
            <a:avLst/>
          </a:prstGeom>
        </p:spPr>
        <p:txBody>
          <a:bodyPr/>
          <a:lstStyle/>
          <a:p>
            <a:r>
              <a:rPr lang="en-GB" dirty="0"/>
              <a:t>Discovery Sciences | Discovery Statistics </a:t>
            </a:r>
            <a:r>
              <a:rPr lang="en-GB" dirty="0" err="1"/>
              <a:t>Mölndal</a:t>
            </a:r>
            <a:endParaRPr lang="sv-SE" dirty="0"/>
          </a:p>
        </p:txBody>
      </p:sp>
    </p:spTree>
    <p:extLst>
      <p:ext uri="{BB962C8B-B14F-4D97-AF65-F5344CB8AC3E}">
        <p14:creationId xmlns:p14="http://schemas.microsoft.com/office/powerpoint/2010/main" val="71236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image" Target="../media/image1.jpe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1.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3.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image" Target="../media/image1.jpeg"/><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830" r:id="rId2"/>
    <p:sldLayoutId id="2147483828" r:id="rId3"/>
    <p:sldLayoutId id="2147483790" r:id="rId4"/>
    <p:sldLayoutId id="2147483792" r:id="rId5"/>
    <p:sldLayoutId id="2147483793" r:id="rId6"/>
    <p:sldLayoutId id="2147483824" r:id="rId7"/>
    <p:sldLayoutId id="2147483826" r:id="rId8"/>
    <p:sldLayoutId id="2147483794" r:id="rId9"/>
    <p:sldLayoutId id="2147483832" r:id="rId10"/>
    <p:sldLayoutId id="2147483795" r:id="rId11"/>
    <p:sldLayoutId id="2147483796" r:id="rId12"/>
    <p:sldLayoutId id="2147483833" r:id="rId13"/>
    <p:sldLayoutId id="2147483837" r:id="rId14"/>
    <p:sldLayoutId id="2147483839" r:id="rId15"/>
    <p:sldLayoutId id="2147483797" r:id="rId16"/>
    <p:sldLayoutId id="2147483798" r:id="rId17"/>
    <p:sldLayoutId id="2147483799" r:id="rId18"/>
    <p:sldLayoutId id="2147483789"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35" r:id="rId1"/>
    <p:sldLayoutId id="2147483831" r:id="rId2"/>
    <p:sldLayoutId id="2147483829" r:id="rId3"/>
    <p:sldLayoutId id="2147483812" r:id="rId4"/>
    <p:sldLayoutId id="2147483813" r:id="rId5"/>
    <p:sldLayoutId id="2147483814" r:id="rId6"/>
    <p:sldLayoutId id="2147483825" r:id="rId7"/>
    <p:sldLayoutId id="2147483827" r:id="rId8"/>
    <p:sldLayoutId id="2147483815" r:id="rId9"/>
    <p:sldLayoutId id="2147483811" r:id="rId10"/>
    <p:sldLayoutId id="2147483806" r:id="rId11"/>
    <p:sldLayoutId id="2147483807" r:id="rId12"/>
    <p:sldLayoutId id="2147483841" r:id="rId13"/>
    <p:sldLayoutId id="2147483838" r:id="rId14"/>
    <p:sldLayoutId id="2147483840" r:id="rId15"/>
    <p:sldLayoutId id="2147483808" r:id="rId16"/>
    <p:sldLayoutId id="2147483809" r:id="rId17"/>
    <p:sldLayoutId id="2147483810"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842" r:id="rId28"/>
    <p:sldLayoutId id="2147483843" r:id="rId29"/>
    <p:sldLayoutId id="2147483844" r:id="rId3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se/url?sa=i&amp;rct=j&amp;q=&amp;esrc=s&amp;frm=1&amp;source=images&amp;cd=&amp;cad=rja&amp;uact=8&amp;docid=Hrt-mveGfGvqzM&amp;tbnid=yAS8jRGK9RaRFM:&amp;ved=0CAUQjRw&amp;url=http://www.clipartpanda.com/categories/chain-20clipart&amp;ei=0zkQVKq-BsT8ywP06IDwDw&amp;bvm=bv.74649129,d.bGQ&amp;psig=AFQjCNEC1EgyHbp4FXBqYcaPjUOkAYcmSA&amp;ust=1410435905339565" TargetMode="Externa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6352-2C44-44BB-AF43-1B3AD31867F8}"/>
              </a:ext>
            </a:extLst>
          </p:cNvPr>
          <p:cNvSpPr>
            <a:spLocks noGrp="1"/>
          </p:cNvSpPr>
          <p:nvPr>
            <p:ph type="title"/>
          </p:nvPr>
        </p:nvSpPr>
        <p:spPr/>
        <p:txBody>
          <a:bodyPr/>
          <a:lstStyle/>
          <a:p>
            <a:r>
              <a:rPr lang="en-GB" dirty="0"/>
              <a:t>Preclinical statistics: enabling ethical decisions</a:t>
            </a:r>
          </a:p>
        </p:txBody>
      </p:sp>
      <p:sp>
        <p:nvSpPr>
          <p:cNvPr id="3" name="Text Placeholder 2">
            <a:extLst>
              <a:ext uri="{FF2B5EF4-FFF2-40B4-BE49-F238E27FC236}">
                <a16:creationId xmlns:a16="http://schemas.microsoft.com/office/drawing/2014/main" id="{2B966F5B-6C74-4768-B835-CE36522DD91F}"/>
              </a:ext>
            </a:extLst>
          </p:cNvPr>
          <p:cNvSpPr>
            <a:spLocks noGrp="1"/>
          </p:cNvSpPr>
          <p:nvPr>
            <p:ph type="body" sz="quarter" idx="11"/>
          </p:nvPr>
        </p:nvSpPr>
        <p:spPr/>
        <p:txBody>
          <a:bodyPr/>
          <a:lstStyle/>
          <a:p>
            <a:r>
              <a:rPr lang="en-GB" dirty="0"/>
              <a:t>Peter Konings</a:t>
            </a:r>
          </a:p>
        </p:txBody>
      </p:sp>
      <p:sp>
        <p:nvSpPr>
          <p:cNvPr id="4" name="Text Placeholder 3">
            <a:extLst>
              <a:ext uri="{FF2B5EF4-FFF2-40B4-BE49-F238E27FC236}">
                <a16:creationId xmlns:a16="http://schemas.microsoft.com/office/drawing/2014/main" id="{587D8944-162E-45D1-927F-BCB9F7804CBE}"/>
              </a:ext>
            </a:extLst>
          </p:cNvPr>
          <p:cNvSpPr>
            <a:spLocks noGrp="1"/>
          </p:cNvSpPr>
          <p:nvPr>
            <p:ph type="body" sz="quarter" idx="12"/>
          </p:nvPr>
        </p:nvSpPr>
        <p:spPr/>
        <p:txBody>
          <a:bodyPr/>
          <a:lstStyle/>
          <a:p>
            <a:r>
              <a:rPr lang="en-GB" dirty="0" err="1"/>
              <a:t>BigChem</a:t>
            </a:r>
            <a:r>
              <a:rPr lang="en-GB" dirty="0"/>
              <a:t> Training School</a:t>
            </a:r>
          </a:p>
        </p:txBody>
      </p:sp>
      <p:sp>
        <p:nvSpPr>
          <p:cNvPr id="6" name="Text Placeholder 5">
            <a:extLst>
              <a:ext uri="{FF2B5EF4-FFF2-40B4-BE49-F238E27FC236}">
                <a16:creationId xmlns:a16="http://schemas.microsoft.com/office/drawing/2014/main" id="{9F73687C-5041-42F2-8561-5FF761FFC2C3}"/>
              </a:ext>
            </a:extLst>
          </p:cNvPr>
          <p:cNvSpPr>
            <a:spLocks noGrp="1"/>
          </p:cNvSpPr>
          <p:nvPr>
            <p:ph type="body" sz="quarter" idx="15"/>
          </p:nvPr>
        </p:nvSpPr>
        <p:spPr/>
        <p:txBody>
          <a:bodyPr/>
          <a:lstStyle/>
          <a:p>
            <a:endParaRPr lang="en-GB" dirty="0"/>
          </a:p>
        </p:txBody>
      </p:sp>
      <p:sp>
        <p:nvSpPr>
          <p:cNvPr id="5" name="Text Placeholder 4">
            <a:extLst>
              <a:ext uri="{FF2B5EF4-FFF2-40B4-BE49-F238E27FC236}">
                <a16:creationId xmlns:a16="http://schemas.microsoft.com/office/drawing/2014/main" id="{22488199-CBD3-40DF-8DFF-51F6C2A6F63B}"/>
              </a:ext>
            </a:extLst>
          </p:cNvPr>
          <p:cNvSpPr>
            <a:spLocks noGrp="1"/>
          </p:cNvSpPr>
          <p:nvPr>
            <p:ph type="body" sz="quarter" idx="13"/>
          </p:nvPr>
        </p:nvSpPr>
        <p:spPr/>
        <p:txBody>
          <a:bodyPr/>
          <a:lstStyle/>
          <a:p>
            <a:r>
              <a:rPr lang="en-GB" dirty="0"/>
              <a:t>10 May 2019</a:t>
            </a:r>
          </a:p>
        </p:txBody>
      </p:sp>
    </p:spTree>
    <p:extLst>
      <p:ext uri="{BB962C8B-B14F-4D97-AF65-F5344CB8AC3E}">
        <p14:creationId xmlns:p14="http://schemas.microsoft.com/office/powerpoint/2010/main" val="1632400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24C8-8EA6-4502-94C1-6483CD49AAB8}"/>
              </a:ext>
            </a:extLst>
          </p:cNvPr>
          <p:cNvSpPr>
            <a:spLocks noGrp="1"/>
          </p:cNvSpPr>
          <p:nvPr>
            <p:ph type="title"/>
          </p:nvPr>
        </p:nvSpPr>
        <p:spPr/>
        <p:txBody>
          <a:bodyPr/>
          <a:lstStyle/>
          <a:p>
            <a:r>
              <a:rPr lang="en-GB" dirty="0"/>
              <a:t>Good Statistical Practice Framework</a:t>
            </a:r>
          </a:p>
        </p:txBody>
      </p:sp>
      <p:sp>
        <p:nvSpPr>
          <p:cNvPr id="21" name="Slide Number Placeholder 20">
            <a:extLst>
              <a:ext uri="{FF2B5EF4-FFF2-40B4-BE49-F238E27FC236}">
                <a16:creationId xmlns:a16="http://schemas.microsoft.com/office/drawing/2014/main" id="{8C65E01B-8AA1-4C14-A620-FB66C30A6BF9}"/>
              </a:ext>
            </a:extLst>
          </p:cNvPr>
          <p:cNvSpPr>
            <a:spLocks noGrp="1"/>
          </p:cNvSpPr>
          <p:nvPr>
            <p:ph type="sldNum" sz="quarter" idx="4"/>
          </p:nvPr>
        </p:nvSpPr>
        <p:spPr/>
        <p:txBody>
          <a:bodyPr/>
          <a:lstStyle/>
          <a:p>
            <a:fld id="{3C4F54F3-C349-4609-AFEE-01462D5C7942}" type="slidenum">
              <a:rPr lang="en-GB" smtClean="0"/>
              <a:pPr/>
              <a:t>10</a:t>
            </a:fld>
            <a:endParaRPr lang="en-GB" dirty="0"/>
          </a:p>
        </p:txBody>
      </p:sp>
      <p:pic>
        <p:nvPicPr>
          <p:cNvPr id="22" name="Picture 2" descr="https://encrypted-tbn0.gstatic.com/images?q=tbn:ANd9GcT4ZaPeBmkD2gEf0NeH_cKRCmAAMb-EdbFDgklvGTYW4eD5X6rV">
            <a:hlinkClick r:id="rId2"/>
            <a:extLst>
              <a:ext uri="{FF2B5EF4-FFF2-40B4-BE49-F238E27FC236}">
                <a16:creationId xmlns:a16="http://schemas.microsoft.com/office/drawing/2014/main" id="{BEFA3D36-EB8A-4D35-98AC-988AC41B4572}"/>
              </a:ext>
            </a:extLst>
          </p:cNvPr>
          <p:cNvPicPr>
            <a:picLocks noChangeAspect="1" noChangeArrowheads="1"/>
          </p:cNvPicPr>
          <p:nvPr/>
        </p:nvPicPr>
        <p:blipFill>
          <a:blip r:embed="rId3" cstate="print"/>
          <a:srcRect/>
          <a:stretch>
            <a:fillRect/>
          </a:stretch>
        </p:blipFill>
        <p:spPr bwMode="auto">
          <a:xfrm>
            <a:off x="2465766" y="1059582"/>
            <a:ext cx="4034433" cy="3230761"/>
          </a:xfrm>
          <a:prstGeom prst="rect">
            <a:avLst/>
          </a:prstGeom>
          <a:noFill/>
        </p:spPr>
      </p:pic>
      <p:sp>
        <p:nvSpPr>
          <p:cNvPr id="23" name="TextBox 22">
            <a:extLst>
              <a:ext uri="{FF2B5EF4-FFF2-40B4-BE49-F238E27FC236}">
                <a16:creationId xmlns:a16="http://schemas.microsoft.com/office/drawing/2014/main" id="{F28BDA80-9B5F-4C5A-8142-E5A4A43ECC2F}"/>
              </a:ext>
            </a:extLst>
          </p:cNvPr>
          <p:cNvSpPr txBox="1"/>
          <p:nvPr/>
        </p:nvSpPr>
        <p:spPr>
          <a:xfrm>
            <a:off x="2069175" y="1024749"/>
            <a:ext cx="1928747" cy="300082"/>
          </a:xfrm>
          <a:prstGeom prst="rect">
            <a:avLst/>
          </a:prstGeom>
          <a:solidFill>
            <a:schemeClr val="accent3"/>
          </a:solidFill>
        </p:spPr>
        <p:txBody>
          <a:bodyPr wrap="square" rtlCol="0">
            <a:spAutoFit/>
          </a:bodyPr>
          <a:lstStyle/>
          <a:p>
            <a:pPr algn="ctr"/>
            <a:r>
              <a:rPr lang="en-US" sz="1350" dirty="0"/>
              <a:t>1. Appropriate design</a:t>
            </a:r>
          </a:p>
        </p:txBody>
      </p:sp>
      <p:sp>
        <p:nvSpPr>
          <p:cNvPr id="24" name="TextBox 23">
            <a:extLst>
              <a:ext uri="{FF2B5EF4-FFF2-40B4-BE49-F238E27FC236}">
                <a16:creationId xmlns:a16="http://schemas.microsoft.com/office/drawing/2014/main" id="{14C6CAA9-5145-4F09-9BC7-A7226CF8E4AE}"/>
              </a:ext>
            </a:extLst>
          </p:cNvPr>
          <p:cNvSpPr txBox="1"/>
          <p:nvPr/>
        </p:nvSpPr>
        <p:spPr>
          <a:xfrm>
            <a:off x="1470753" y="1621750"/>
            <a:ext cx="1559080" cy="507831"/>
          </a:xfrm>
          <a:prstGeom prst="rect">
            <a:avLst/>
          </a:prstGeom>
          <a:solidFill>
            <a:schemeClr val="accent3"/>
          </a:solidFill>
        </p:spPr>
        <p:txBody>
          <a:bodyPr wrap="square" rtlCol="0">
            <a:spAutoFit/>
          </a:bodyPr>
          <a:lstStyle/>
          <a:p>
            <a:pPr algn="ctr"/>
            <a:r>
              <a:rPr lang="en-US" sz="1350" dirty="0"/>
              <a:t>2.Appropriate reference groups</a:t>
            </a:r>
          </a:p>
        </p:txBody>
      </p:sp>
      <p:sp>
        <p:nvSpPr>
          <p:cNvPr id="25" name="TextBox 24">
            <a:extLst>
              <a:ext uri="{FF2B5EF4-FFF2-40B4-BE49-F238E27FC236}">
                <a16:creationId xmlns:a16="http://schemas.microsoft.com/office/drawing/2014/main" id="{301911F5-00F7-4188-B6F6-75EDDB97DD04}"/>
              </a:ext>
            </a:extLst>
          </p:cNvPr>
          <p:cNvSpPr txBox="1"/>
          <p:nvPr/>
        </p:nvSpPr>
        <p:spPr>
          <a:xfrm>
            <a:off x="1235347" y="2393782"/>
            <a:ext cx="1683041" cy="507831"/>
          </a:xfrm>
          <a:prstGeom prst="rect">
            <a:avLst/>
          </a:prstGeom>
          <a:solidFill>
            <a:schemeClr val="accent3"/>
          </a:solidFill>
        </p:spPr>
        <p:txBody>
          <a:bodyPr wrap="square" rtlCol="0">
            <a:spAutoFit/>
          </a:bodyPr>
          <a:lstStyle/>
          <a:p>
            <a:pPr algn="ctr"/>
            <a:r>
              <a:rPr lang="en-US" sz="1350" dirty="0"/>
              <a:t>3. Planned statistical analysis </a:t>
            </a:r>
          </a:p>
        </p:txBody>
      </p:sp>
      <p:sp>
        <p:nvSpPr>
          <p:cNvPr id="26" name="TextBox 25">
            <a:extLst>
              <a:ext uri="{FF2B5EF4-FFF2-40B4-BE49-F238E27FC236}">
                <a16:creationId xmlns:a16="http://schemas.microsoft.com/office/drawing/2014/main" id="{2F154510-7607-4087-9787-5A0A2225396A}"/>
              </a:ext>
            </a:extLst>
          </p:cNvPr>
          <p:cNvSpPr txBox="1"/>
          <p:nvPr/>
        </p:nvSpPr>
        <p:spPr>
          <a:xfrm>
            <a:off x="3834388" y="4226764"/>
            <a:ext cx="1763726" cy="507831"/>
          </a:xfrm>
          <a:prstGeom prst="rect">
            <a:avLst/>
          </a:prstGeom>
          <a:solidFill>
            <a:schemeClr val="accent3"/>
          </a:solidFill>
        </p:spPr>
        <p:txBody>
          <a:bodyPr wrap="square" rtlCol="0">
            <a:spAutoFit/>
          </a:bodyPr>
          <a:lstStyle/>
          <a:p>
            <a:pPr algn="ctr"/>
            <a:r>
              <a:rPr lang="en-GB" sz="1350" dirty="0">
                <a:solidFill>
                  <a:schemeClr val="dk1"/>
                </a:solidFill>
              </a:rPr>
              <a:t>6. Randomisation to treatment groups</a:t>
            </a:r>
            <a:endParaRPr lang="sv-SE" sz="1350" dirty="0">
              <a:solidFill>
                <a:schemeClr val="dk1"/>
              </a:solidFill>
            </a:endParaRPr>
          </a:p>
        </p:txBody>
      </p:sp>
      <p:sp>
        <p:nvSpPr>
          <p:cNvPr id="27" name="TextBox 26">
            <a:extLst>
              <a:ext uri="{FF2B5EF4-FFF2-40B4-BE49-F238E27FC236}">
                <a16:creationId xmlns:a16="http://schemas.microsoft.com/office/drawing/2014/main" id="{4344FED6-2A21-4F2F-9340-E624557E9835}"/>
              </a:ext>
            </a:extLst>
          </p:cNvPr>
          <p:cNvSpPr txBox="1"/>
          <p:nvPr/>
        </p:nvSpPr>
        <p:spPr>
          <a:xfrm>
            <a:off x="5813328" y="3295677"/>
            <a:ext cx="2575298" cy="715581"/>
          </a:xfrm>
          <a:prstGeom prst="rect">
            <a:avLst/>
          </a:prstGeom>
          <a:solidFill>
            <a:schemeClr val="accent3"/>
          </a:solidFill>
        </p:spPr>
        <p:txBody>
          <a:bodyPr wrap="square" rtlCol="0">
            <a:spAutoFit/>
          </a:bodyPr>
          <a:lstStyle/>
          <a:p>
            <a:pPr algn="ctr"/>
            <a:r>
              <a:rPr lang="en-GB" sz="1350" dirty="0">
                <a:solidFill>
                  <a:schemeClr val="dk1"/>
                </a:solidFill>
              </a:rPr>
              <a:t>7. Appropriate processing order for treatment, sampling and termination</a:t>
            </a:r>
            <a:endParaRPr lang="sv-SE" sz="1350" dirty="0">
              <a:solidFill>
                <a:schemeClr val="dk1"/>
              </a:solidFill>
            </a:endParaRPr>
          </a:p>
        </p:txBody>
      </p:sp>
      <p:sp>
        <p:nvSpPr>
          <p:cNvPr id="28" name="TextBox 27">
            <a:extLst>
              <a:ext uri="{FF2B5EF4-FFF2-40B4-BE49-F238E27FC236}">
                <a16:creationId xmlns:a16="http://schemas.microsoft.com/office/drawing/2014/main" id="{15C243D4-49B8-4CF4-A42C-602A82459CE7}"/>
              </a:ext>
            </a:extLst>
          </p:cNvPr>
          <p:cNvSpPr txBox="1"/>
          <p:nvPr/>
        </p:nvSpPr>
        <p:spPr>
          <a:xfrm>
            <a:off x="6023304" y="2109621"/>
            <a:ext cx="2365322" cy="715581"/>
          </a:xfrm>
          <a:prstGeom prst="rect">
            <a:avLst/>
          </a:prstGeom>
          <a:solidFill>
            <a:schemeClr val="accent3"/>
          </a:solidFill>
        </p:spPr>
        <p:txBody>
          <a:bodyPr wrap="square" rtlCol="0">
            <a:spAutoFit/>
          </a:bodyPr>
          <a:lstStyle/>
          <a:p>
            <a:pPr algn="ctr"/>
            <a:r>
              <a:rPr lang="en-GB" sz="1350" dirty="0">
                <a:solidFill>
                  <a:schemeClr val="dk1"/>
                </a:solidFill>
              </a:rPr>
              <a:t>8. Appropriate order for sample processing and analysis</a:t>
            </a:r>
            <a:endParaRPr lang="sv-SE" sz="1350" dirty="0">
              <a:solidFill>
                <a:schemeClr val="dk1"/>
              </a:solidFill>
            </a:endParaRPr>
          </a:p>
        </p:txBody>
      </p:sp>
      <p:sp>
        <p:nvSpPr>
          <p:cNvPr id="29" name="TextBox 28">
            <a:extLst>
              <a:ext uri="{FF2B5EF4-FFF2-40B4-BE49-F238E27FC236}">
                <a16:creationId xmlns:a16="http://schemas.microsoft.com/office/drawing/2014/main" id="{E460CD0B-C8F6-4E84-95AE-F0D729C4EF11}"/>
              </a:ext>
            </a:extLst>
          </p:cNvPr>
          <p:cNvSpPr txBox="1"/>
          <p:nvPr/>
        </p:nvSpPr>
        <p:spPr>
          <a:xfrm>
            <a:off x="5731867" y="1558519"/>
            <a:ext cx="1164923" cy="300082"/>
          </a:xfrm>
          <a:prstGeom prst="rect">
            <a:avLst/>
          </a:prstGeom>
          <a:solidFill>
            <a:schemeClr val="accent3"/>
          </a:solidFill>
        </p:spPr>
        <p:txBody>
          <a:bodyPr wrap="square" rtlCol="0">
            <a:spAutoFit/>
          </a:bodyPr>
          <a:lstStyle/>
          <a:p>
            <a:pPr algn="ctr"/>
            <a:r>
              <a:rPr lang="en-GB" sz="1350" dirty="0">
                <a:solidFill>
                  <a:schemeClr val="dk1"/>
                </a:solidFill>
              </a:rPr>
              <a:t>9. Blinding</a:t>
            </a:r>
            <a:endParaRPr lang="sv-SE" sz="1350" dirty="0">
              <a:solidFill>
                <a:schemeClr val="dk1"/>
              </a:solidFill>
            </a:endParaRPr>
          </a:p>
        </p:txBody>
      </p:sp>
      <p:sp>
        <p:nvSpPr>
          <p:cNvPr id="30" name="TextBox 29">
            <a:extLst>
              <a:ext uri="{FF2B5EF4-FFF2-40B4-BE49-F238E27FC236}">
                <a16:creationId xmlns:a16="http://schemas.microsoft.com/office/drawing/2014/main" id="{9517A4E1-883F-42A8-8A14-047A155A415A}"/>
              </a:ext>
            </a:extLst>
          </p:cNvPr>
          <p:cNvSpPr txBox="1"/>
          <p:nvPr/>
        </p:nvSpPr>
        <p:spPr>
          <a:xfrm>
            <a:off x="5174639" y="1007419"/>
            <a:ext cx="1325559" cy="300082"/>
          </a:xfrm>
          <a:prstGeom prst="rect">
            <a:avLst/>
          </a:prstGeom>
          <a:solidFill>
            <a:schemeClr val="accent3"/>
          </a:solidFill>
        </p:spPr>
        <p:txBody>
          <a:bodyPr wrap="square" rtlCol="0">
            <a:spAutoFit/>
          </a:bodyPr>
          <a:lstStyle/>
          <a:p>
            <a:pPr algn="ctr"/>
            <a:r>
              <a:rPr lang="en-GB" sz="1350" dirty="0">
                <a:solidFill>
                  <a:schemeClr val="dk1"/>
                </a:solidFill>
              </a:rPr>
              <a:t>10. Monitoring </a:t>
            </a:r>
            <a:endParaRPr lang="en-US" sz="1350" dirty="0"/>
          </a:p>
        </p:txBody>
      </p:sp>
      <p:sp>
        <p:nvSpPr>
          <p:cNvPr id="31" name="TextBox 30">
            <a:extLst>
              <a:ext uri="{FF2B5EF4-FFF2-40B4-BE49-F238E27FC236}">
                <a16:creationId xmlns:a16="http://schemas.microsoft.com/office/drawing/2014/main" id="{BE479A36-BA90-4D2D-90B1-2154672C3957}"/>
              </a:ext>
            </a:extLst>
          </p:cNvPr>
          <p:cNvSpPr txBox="1"/>
          <p:nvPr/>
        </p:nvSpPr>
        <p:spPr>
          <a:xfrm>
            <a:off x="2319649" y="3985835"/>
            <a:ext cx="1248604" cy="300082"/>
          </a:xfrm>
          <a:prstGeom prst="rect">
            <a:avLst/>
          </a:prstGeom>
          <a:solidFill>
            <a:schemeClr val="accent3"/>
          </a:solidFill>
        </p:spPr>
        <p:txBody>
          <a:bodyPr wrap="square" rtlCol="0">
            <a:spAutoFit/>
          </a:bodyPr>
          <a:lstStyle/>
          <a:p>
            <a:pPr algn="ctr"/>
            <a:r>
              <a:rPr lang="en-US" sz="1350" dirty="0"/>
              <a:t>5. Blocking</a:t>
            </a:r>
          </a:p>
        </p:txBody>
      </p:sp>
      <p:sp>
        <p:nvSpPr>
          <p:cNvPr id="32" name="TextBox 31">
            <a:extLst>
              <a:ext uri="{FF2B5EF4-FFF2-40B4-BE49-F238E27FC236}">
                <a16:creationId xmlns:a16="http://schemas.microsoft.com/office/drawing/2014/main" id="{A7CDF196-5082-4D93-9C36-C69FEEC14891}"/>
              </a:ext>
            </a:extLst>
          </p:cNvPr>
          <p:cNvSpPr txBox="1"/>
          <p:nvPr/>
        </p:nvSpPr>
        <p:spPr>
          <a:xfrm>
            <a:off x="1450056" y="3145636"/>
            <a:ext cx="1600474" cy="507831"/>
          </a:xfrm>
          <a:prstGeom prst="rect">
            <a:avLst/>
          </a:prstGeom>
          <a:solidFill>
            <a:schemeClr val="accent3"/>
          </a:solidFill>
        </p:spPr>
        <p:txBody>
          <a:bodyPr wrap="square" rtlCol="0">
            <a:spAutoFit/>
          </a:bodyPr>
          <a:lstStyle/>
          <a:p>
            <a:pPr algn="ctr"/>
            <a:r>
              <a:rPr lang="en-US" sz="1350" dirty="0"/>
              <a:t>4. Justification for animal numbers</a:t>
            </a:r>
          </a:p>
        </p:txBody>
      </p:sp>
    </p:spTree>
    <p:extLst>
      <p:ext uri="{BB962C8B-B14F-4D97-AF65-F5344CB8AC3E}">
        <p14:creationId xmlns:p14="http://schemas.microsoft.com/office/powerpoint/2010/main" val="383336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1D00-9EA2-4571-AD82-93CCC0DD211B}"/>
              </a:ext>
            </a:extLst>
          </p:cNvPr>
          <p:cNvSpPr>
            <a:spLocks noGrp="1"/>
          </p:cNvSpPr>
          <p:nvPr>
            <p:ph type="title"/>
          </p:nvPr>
        </p:nvSpPr>
        <p:spPr/>
        <p:txBody>
          <a:bodyPr/>
          <a:lstStyle/>
          <a:p>
            <a:r>
              <a:rPr lang="en-GB" dirty="0"/>
              <a:t>Experimental design</a:t>
            </a:r>
          </a:p>
        </p:txBody>
      </p:sp>
      <p:sp>
        <p:nvSpPr>
          <p:cNvPr id="21" name="Slide Number Placeholder 20">
            <a:extLst>
              <a:ext uri="{FF2B5EF4-FFF2-40B4-BE49-F238E27FC236}">
                <a16:creationId xmlns:a16="http://schemas.microsoft.com/office/drawing/2014/main" id="{5CC3C7C8-E2F9-4D65-91CE-03387C4532A1}"/>
              </a:ext>
            </a:extLst>
          </p:cNvPr>
          <p:cNvSpPr>
            <a:spLocks noGrp="1"/>
          </p:cNvSpPr>
          <p:nvPr>
            <p:ph type="sldNum" sz="quarter" idx="4"/>
          </p:nvPr>
        </p:nvSpPr>
        <p:spPr/>
        <p:txBody>
          <a:bodyPr/>
          <a:lstStyle/>
          <a:p>
            <a:fld id="{3C4F54F3-C349-4609-AFEE-01462D5C7942}" type="slidenum">
              <a:rPr lang="en-GB" smtClean="0"/>
              <a:pPr/>
              <a:t>11</a:t>
            </a:fld>
            <a:endParaRPr lang="en-GB" dirty="0"/>
          </a:p>
        </p:txBody>
      </p:sp>
      <p:sp>
        <p:nvSpPr>
          <p:cNvPr id="22" name="Content Placeholder 21">
            <a:extLst>
              <a:ext uri="{FF2B5EF4-FFF2-40B4-BE49-F238E27FC236}">
                <a16:creationId xmlns:a16="http://schemas.microsoft.com/office/drawing/2014/main" id="{00004384-9544-4C05-80A7-E7E7EEAF901F}"/>
              </a:ext>
            </a:extLst>
          </p:cNvPr>
          <p:cNvSpPr>
            <a:spLocks noGrp="1"/>
          </p:cNvSpPr>
          <p:nvPr>
            <p:ph idx="16"/>
          </p:nvPr>
        </p:nvSpPr>
        <p:spPr/>
        <p:txBody>
          <a:bodyPr/>
          <a:lstStyle/>
          <a:p>
            <a:r>
              <a:rPr lang="en-GB" dirty="0"/>
              <a:t>Good design can be analysed with simpler models</a:t>
            </a:r>
          </a:p>
          <a:p>
            <a:r>
              <a:rPr lang="en-GB" dirty="0"/>
              <a:t>Different from human trials</a:t>
            </a:r>
          </a:p>
          <a:p>
            <a:r>
              <a:rPr lang="en-GB" dirty="0"/>
              <a:t>Typical example:</a:t>
            </a:r>
          </a:p>
          <a:p>
            <a:pPr lvl="1"/>
            <a:r>
              <a:rPr lang="en-GB" dirty="0"/>
              <a:t>Negative control (sham or vehicle)</a:t>
            </a:r>
          </a:p>
          <a:p>
            <a:pPr lvl="1"/>
            <a:r>
              <a:rPr lang="en-GB" dirty="0"/>
              <a:t>Positive control (no treatment)</a:t>
            </a:r>
          </a:p>
          <a:p>
            <a:pPr lvl="1"/>
            <a:r>
              <a:rPr lang="en-GB" dirty="0"/>
              <a:t>A number of dose groups</a:t>
            </a:r>
          </a:p>
          <a:p>
            <a:pPr lvl="1"/>
            <a:r>
              <a:rPr lang="en-GB" dirty="0"/>
              <a:t>A reference group (Compound with known reaction)</a:t>
            </a:r>
          </a:p>
          <a:p>
            <a:pPr lvl="1"/>
            <a:endParaRPr lang="en-GB" dirty="0"/>
          </a:p>
          <a:p>
            <a:endParaRPr lang="en-GB" dirty="0"/>
          </a:p>
        </p:txBody>
      </p:sp>
    </p:spTree>
    <p:extLst>
      <p:ext uri="{BB962C8B-B14F-4D97-AF65-F5344CB8AC3E}">
        <p14:creationId xmlns:p14="http://schemas.microsoft.com/office/powerpoint/2010/main" val="60743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DEBB-B701-4D1F-B9C7-3E90B885437E}"/>
              </a:ext>
            </a:extLst>
          </p:cNvPr>
          <p:cNvSpPr>
            <a:spLocks noGrp="1"/>
          </p:cNvSpPr>
          <p:nvPr>
            <p:ph type="title"/>
          </p:nvPr>
        </p:nvSpPr>
        <p:spPr/>
        <p:txBody>
          <a:bodyPr/>
          <a:lstStyle/>
          <a:p>
            <a:r>
              <a:rPr lang="en-GB" dirty="0"/>
              <a:t>Statistical analyses need to be pre-planned</a:t>
            </a:r>
          </a:p>
        </p:txBody>
      </p:sp>
      <p:sp>
        <p:nvSpPr>
          <p:cNvPr id="21" name="Slide Number Placeholder 20">
            <a:extLst>
              <a:ext uri="{FF2B5EF4-FFF2-40B4-BE49-F238E27FC236}">
                <a16:creationId xmlns:a16="http://schemas.microsoft.com/office/drawing/2014/main" id="{D49AF3D5-582A-428F-AF00-C6974F50A950}"/>
              </a:ext>
            </a:extLst>
          </p:cNvPr>
          <p:cNvSpPr>
            <a:spLocks noGrp="1"/>
          </p:cNvSpPr>
          <p:nvPr>
            <p:ph type="sldNum" sz="quarter" idx="4"/>
          </p:nvPr>
        </p:nvSpPr>
        <p:spPr/>
        <p:txBody>
          <a:bodyPr/>
          <a:lstStyle/>
          <a:p>
            <a:fld id="{3C4F54F3-C349-4609-AFEE-01462D5C7942}" type="slidenum">
              <a:rPr lang="en-GB" smtClean="0"/>
              <a:pPr/>
              <a:t>12</a:t>
            </a:fld>
            <a:endParaRPr lang="en-GB" dirty="0"/>
          </a:p>
        </p:txBody>
      </p:sp>
      <p:sp>
        <p:nvSpPr>
          <p:cNvPr id="22" name="Content Placeholder 21">
            <a:extLst>
              <a:ext uri="{FF2B5EF4-FFF2-40B4-BE49-F238E27FC236}">
                <a16:creationId xmlns:a16="http://schemas.microsoft.com/office/drawing/2014/main" id="{9CF565A6-89B7-48D6-BDE5-8F42CE785ED6}"/>
              </a:ext>
            </a:extLst>
          </p:cNvPr>
          <p:cNvSpPr>
            <a:spLocks noGrp="1"/>
          </p:cNvSpPr>
          <p:nvPr>
            <p:ph idx="16"/>
          </p:nvPr>
        </p:nvSpPr>
        <p:spPr/>
        <p:txBody>
          <a:bodyPr/>
          <a:lstStyle/>
          <a:p>
            <a:r>
              <a:rPr lang="en-GB" dirty="0"/>
              <a:t>Both Bayesian and frequentist inference only valid for pre-planned analyses</a:t>
            </a:r>
          </a:p>
          <a:p>
            <a:r>
              <a:rPr lang="en-GB" dirty="0"/>
              <a:t>“Garden of forking paths”, Data dredging, …</a:t>
            </a:r>
          </a:p>
          <a:p>
            <a:endParaRPr lang="en-GB" dirty="0"/>
          </a:p>
        </p:txBody>
      </p:sp>
    </p:spTree>
    <p:extLst>
      <p:ext uri="{BB962C8B-B14F-4D97-AF65-F5344CB8AC3E}">
        <p14:creationId xmlns:p14="http://schemas.microsoft.com/office/powerpoint/2010/main" val="204285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3C7A-5B6A-4D3C-AE02-408F8F0A72A2}"/>
              </a:ext>
            </a:extLst>
          </p:cNvPr>
          <p:cNvSpPr>
            <a:spLocks noGrp="1"/>
          </p:cNvSpPr>
          <p:nvPr>
            <p:ph type="title"/>
          </p:nvPr>
        </p:nvSpPr>
        <p:spPr/>
        <p:txBody>
          <a:bodyPr/>
          <a:lstStyle/>
          <a:p>
            <a:r>
              <a:rPr lang="en-GB" dirty="0"/>
              <a:t>Sample size calculations</a:t>
            </a:r>
          </a:p>
        </p:txBody>
      </p:sp>
      <p:sp>
        <p:nvSpPr>
          <p:cNvPr id="21" name="Slide Number Placeholder 20">
            <a:extLst>
              <a:ext uri="{FF2B5EF4-FFF2-40B4-BE49-F238E27FC236}">
                <a16:creationId xmlns:a16="http://schemas.microsoft.com/office/drawing/2014/main" id="{0F7F734D-75BB-4208-8332-DBA297360EC6}"/>
              </a:ext>
            </a:extLst>
          </p:cNvPr>
          <p:cNvSpPr>
            <a:spLocks noGrp="1"/>
          </p:cNvSpPr>
          <p:nvPr>
            <p:ph type="sldNum" sz="quarter" idx="4"/>
          </p:nvPr>
        </p:nvSpPr>
        <p:spPr/>
        <p:txBody>
          <a:bodyPr/>
          <a:lstStyle/>
          <a:p>
            <a:fld id="{3C4F54F3-C349-4609-AFEE-01462D5C7942}" type="slidenum">
              <a:rPr lang="en-GB" smtClean="0"/>
              <a:pPr/>
              <a:t>13</a:t>
            </a:fld>
            <a:endParaRPr lang="en-GB" dirty="0"/>
          </a:p>
        </p:txBody>
      </p:sp>
      <p:sp>
        <p:nvSpPr>
          <p:cNvPr id="22" name="Content Placeholder 21">
            <a:extLst>
              <a:ext uri="{FF2B5EF4-FFF2-40B4-BE49-F238E27FC236}">
                <a16:creationId xmlns:a16="http://schemas.microsoft.com/office/drawing/2014/main" id="{04D0D918-C80D-4D1A-A76D-19C4DE6AFCE5}"/>
              </a:ext>
            </a:extLst>
          </p:cNvPr>
          <p:cNvSpPr>
            <a:spLocks noGrp="1"/>
          </p:cNvSpPr>
          <p:nvPr>
            <p:ph idx="16"/>
          </p:nvPr>
        </p:nvSpPr>
        <p:spPr/>
        <p:txBody>
          <a:bodyPr/>
          <a:lstStyle/>
          <a:p>
            <a:r>
              <a:rPr lang="en-GB" dirty="0"/>
              <a:t>Need to achieve scientific/biological goals</a:t>
            </a:r>
          </a:p>
          <a:p>
            <a:r>
              <a:rPr lang="en-GB" dirty="0"/>
              <a:t>Minimize number of animals</a:t>
            </a:r>
          </a:p>
          <a:p>
            <a:r>
              <a:rPr lang="en-GB" dirty="0"/>
              <a:t>Allow for dropout:</a:t>
            </a:r>
          </a:p>
          <a:p>
            <a:pPr lvl="1"/>
            <a:r>
              <a:rPr lang="en-GB" dirty="0"/>
              <a:t>Toxicity</a:t>
            </a:r>
          </a:p>
          <a:p>
            <a:pPr lvl="1"/>
            <a:r>
              <a:rPr lang="en-GB" dirty="0"/>
              <a:t>Termination for ethical reasons</a:t>
            </a:r>
          </a:p>
        </p:txBody>
      </p:sp>
    </p:spTree>
    <p:extLst>
      <p:ext uri="{BB962C8B-B14F-4D97-AF65-F5344CB8AC3E}">
        <p14:creationId xmlns:p14="http://schemas.microsoft.com/office/powerpoint/2010/main" val="2462805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6CF1-16AF-499C-9D6E-3C009FBB2900}"/>
              </a:ext>
            </a:extLst>
          </p:cNvPr>
          <p:cNvSpPr>
            <a:spLocks noGrp="1"/>
          </p:cNvSpPr>
          <p:nvPr>
            <p:ph type="title"/>
          </p:nvPr>
        </p:nvSpPr>
        <p:spPr/>
        <p:txBody>
          <a:bodyPr/>
          <a:lstStyle/>
          <a:p>
            <a:r>
              <a:rPr lang="en-GB" dirty="0"/>
              <a:t>Power</a:t>
            </a:r>
          </a:p>
        </p:txBody>
      </p:sp>
      <p:sp>
        <p:nvSpPr>
          <p:cNvPr id="3" name="Slide Number Placeholder 2">
            <a:extLst>
              <a:ext uri="{FF2B5EF4-FFF2-40B4-BE49-F238E27FC236}">
                <a16:creationId xmlns:a16="http://schemas.microsoft.com/office/drawing/2014/main" id="{49506B8B-91E5-43E3-A18D-28E5EC9FB2F8}"/>
              </a:ext>
            </a:extLst>
          </p:cNvPr>
          <p:cNvSpPr>
            <a:spLocks noGrp="1"/>
          </p:cNvSpPr>
          <p:nvPr>
            <p:ph type="sldNum" sz="quarter" idx="4"/>
          </p:nvPr>
        </p:nvSpPr>
        <p:spPr/>
        <p:txBody>
          <a:bodyPr/>
          <a:lstStyle/>
          <a:p>
            <a:fld id="{3C4F54F3-C349-4609-AFEE-01462D5C7942}" type="slidenum">
              <a:rPr lang="en-GB" smtClean="0"/>
              <a:pPr/>
              <a:t>14</a:t>
            </a:fld>
            <a:endParaRPr lang="en-GB" dirty="0"/>
          </a:p>
        </p:txBody>
      </p:sp>
      <p:grpSp>
        <p:nvGrpSpPr>
          <p:cNvPr id="5" name="Group 3">
            <a:extLst>
              <a:ext uri="{FF2B5EF4-FFF2-40B4-BE49-F238E27FC236}">
                <a16:creationId xmlns:a16="http://schemas.microsoft.com/office/drawing/2014/main" id="{58A065FE-AEDE-4FEF-92D9-E16BEA150E94}"/>
              </a:ext>
            </a:extLst>
          </p:cNvPr>
          <p:cNvGrpSpPr>
            <a:grpSpLocks/>
          </p:cNvGrpSpPr>
          <p:nvPr/>
        </p:nvGrpSpPr>
        <p:grpSpPr bwMode="auto">
          <a:xfrm>
            <a:off x="4474369" y="2025088"/>
            <a:ext cx="2790825" cy="1647825"/>
            <a:chOff x="2788" y="2116"/>
            <a:chExt cx="2344" cy="1384"/>
          </a:xfrm>
        </p:grpSpPr>
        <p:sp>
          <p:nvSpPr>
            <p:cNvPr id="6" name="Rectangle 4">
              <a:extLst>
                <a:ext uri="{FF2B5EF4-FFF2-40B4-BE49-F238E27FC236}">
                  <a16:creationId xmlns:a16="http://schemas.microsoft.com/office/drawing/2014/main" id="{486716F4-F65B-412B-AC33-13305C259F2A}"/>
                </a:ext>
              </a:extLst>
            </p:cNvPr>
            <p:cNvSpPr>
              <a:spLocks noChangeArrowheads="1"/>
            </p:cNvSpPr>
            <p:nvPr/>
          </p:nvSpPr>
          <p:spPr bwMode="auto">
            <a:xfrm>
              <a:off x="2788" y="2116"/>
              <a:ext cx="1048" cy="616"/>
            </a:xfrm>
            <a:prstGeom prst="rect">
              <a:avLst/>
            </a:prstGeom>
            <a:noFill/>
            <a:ln w="12700">
              <a:solidFill>
                <a:srgbClr val="07F9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sv-SE" sz="1350"/>
            </a:p>
          </p:txBody>
        </p:sp>
        <p:sp>
          <p:nvSpPr>
            <p:cNvPr id="7" name="Rectangle 5">
              <a:extLst>
                <a:ext uri="{FF2B5EF4-FFF2-40B4-BE49-F238E27FC236}">
                  <a16:creationId xmlns:a16="http://schemas.microsoft.com/office/drawing/2014/main" id="{620249B7-72E0-49CF-ACB4-F029BDBA5218}"/>
                </a:ext>
              </a:extLst>
            </p:cNvPr>
            <p:cNvSpPr>
              <a:spLocks noChangeArrowheads="1"/>
            </p:cNvSpPr>
            <p:nvPr/>
          </p:nvSpPr>
          <p:spPr bwMode="auto">
            <a:xfrm>
              <a:off x="4084" y="2116"/>
              <a:ext cx="1048" cy="616"/>
            </a:xfrm>
            <a:prstGeom prst="rect">
              <a:avLst/>
            </a:prstGeom>
            <a:noFill/>
            <a:ln w="12700">
              <a:solidFill>
                <a:srgbClr val="07F9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sv-SE" sz="1350"/>
            </a:p>
          </p:txBody>
        </p:sp>
        <p:sp>
          <p:nvSpPr>
            <p:cNvPr id="8" name="Rectangle 6">
              <a:extLst>
                <a:ext uri="{FF2B5EF4-FFF2-40B4-BE49-F238E27FC236}">
                  <a16:creationId xmlns:a16="http://schemas.microsoft.com/office/drawing/2014/main" id="{F56D17AD-A1A5-4F51-9C84-8EBE9897D697}"/>
                </a:ext>
              </a:extLst>
            </p:cNvPr>
            <p:cNvSpPr>
              <a:spLocks noChangeArrowheads="1"/>
            </p:cNvSpPr>
            <p:nvPr/>
          </p:nvSpPr>
          <p:spPr bwMode="auto">
            <a:xfrm>
              <a:off x="2788" y="2884"/>
              <a:ext cx="1048" cy="616"/>
            </a:xfrm>
            <a:prstGeom prst="rect">
              <a:avLst/>
            </a:prstGeom>
            <a:noFill/>
            <a:ln w="12700">
              <a:solidFill>
                <a:srgbClr val="07F9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sv-SE" sz="1350"/>
            </a:p>
          </p:txBody>
        </p:sp>
        <p:sp>
          <p:nvSpPr>
            <p:cNvPr id="9" name="Rectangle 7">
              <a:extLst>
                <a:ext uri="{FF2B5EF4-FFF2-40B4-BE49-F238E27FC236}">
                  <a16:creationId xmlns:a16="http://schemas.microsoft.com/office/drawing/2014/main" id="{A9E097A2-C312-4CB5-A5B4-D172D3F8ECAE}"/>
                </a:ext>
              </a:extLst>
            </p:cNvPr>
            <p:cNvSpPr>
              <a:spLocks noChangeArrowheads="1"/>
            </p:cNvSpPr>
            <p:nvPr/>
          </p:nvSpPr>
          <p:spPr bwMode="auto">
            <a:xfrm>
              <a:off x="4084" y="2884"/>
              <a:ext cx="1048" cy="616"/>
            </a:xfrm>
            <a:prstGeom prst="rect">
              <a:avLst/>
            </a:prstGeom>
            <a:noFill/>
            <a:ln w="12700">
              <a:solidFill>
                <a:srgbClr val="07F9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sv-SE" sz="1350"/>
            </a:p>
          </p:txBody>
        </p:sp>
      </p:grpSp>
      <p:sp>
        <p:nvSpPr>
          <p:cNvPr id="10" name="Rectangle 8">
            <a:extLst>
              <a:ext uri="{FF2B5EF4-FFF2-40B4-BE49-F238E27FC236}">
                <a16:creationId xmlns:a16="http://schemas.microsoft.com/office/drawing/2014/main" id="{A8EB4651-E2A7-4EDA-B126-E9E882FABA31}"/>
              </a:ext>
            </a:extLst>
          </p:cNvPr>
          <p:cNvSpPr>
            <a:spLocks noChangeArrowheads="1"/>
          </p:cNvSpPr>
          <p:nvPr/>
        </p:nvSpPr>
        <p:spPr bwMode="auto">
          <a:xfrm>
            <a:off x="4743450" y="1608369"/>
            <a:ext cx="2768386" cy="3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a:t>No diff            Difference</a:t>
            </a:r>
          </a:p>
        </p:txBody>
      </p:sp>
      <p:sp>
        <p:nvSpPr>
          <p:cNvPr id="11" name="Rectangle 9">
            <a:extLst>
              <a:ext uri="{FF2B5EF4-FFF2-40B4-BE49-F238E27FC236}">
                <a16:creationId xmlns:a16="http://schemas.microsoft.com/office/drawing/2014/main" id="{F06064CF-7B64-4310-BCDB-A6D5C2037E15}"/>
              </a:ext>
            </a:extLst>
          </p:cNvPr>
          <p:cNvSpPr>
            <a:spLocks noChangeArrowheads="1"/>
          </p:cNvSpPr>
          <p:nvPr/>
        </p:nvSpPr>
        <p:spPr bwMode="auto">
          <a:xfrm>
            <a:off x="3314700" y="2179869"/>
            <a:ext cx="870430" cy="3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a:t>No diff</a:t>
            </a:r>
          </a:p>
        </p:txBody>
      </p:sp>
      <p:sp>
        <p:nvSpPr>
          <p:cNvPr id="12" name="Rectangle 10">
            <a:extLst>
              <a:ext uri="{FF2B5EF4-FFF2-40B4-BE49-F238E27FC236}">
                <a16:creationId xmlns:a16="http://schemas.microsoft.com/office/drawing/2014/main" id="{79CA0E44-4547-4D81-B316-B83BDD15DA24}"/>
              </a:ext>
            </a:extLst>
          </p:cNvPr>
          <p:cNvSpPr>
            <a:spLocks noChangeArrowheads="1"/>
          </p:cNvSpPr>
          <p:nvPr/>
        </p:nvSpPr>
        <p:spPr bwMode="auto">
          <a:xfrm>
            <a:off x="3257550" y="3094269"/>
            <a:ext cx="1267975" cy="3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a:t>Difference</a:t>
            </a:r>
          </a:p>
        </p:txBody>
      </p:sp>
      <p:sp>
        <p:nvSpPr>
          <p:cNvPr id="13" name="Rectangle 11">
            <a:extLst>
              <a:ext uri="{FF2B5EF4-FFF2-40B4-BE49-F238E27FC236}">
                <a16:creationId xmlns:a16="http://schemas.microsoft.com/office/drawing/2014/main" id="{B7E945D1-5D38-47A3-80EE-91993B328712}"/>
              </a:ext>
            </a:extLst>
          </p:cNvPr>
          <p:cNvSpPr>
            <a:spLocks noChangeArrowheads="1"/>
          </p:cNvSpPr>
          <p:nvPr/>
        </p:nvSpPr>
        <p:spPr bwMode="auto">
          <a:xfrm>
            <a:off x="1657351" y="2579919"/>
            <a:ext cx="1255215" cy="3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a:t>True State</a:t>
            </a:r>
          </a:p>
        </p:txBody>
      </p:sp>
      <p:sp>
        <p:nvSpPr>
          <p:cNvPr id="14" name="Line 12">
            <a:extLst>
              <a:ext uri="{FF2B5EF4-FFF2-40B4-BE49-F238E27FC236}">
                <a16:creationId xmlns:a16="http://schemas.microsoft.com/office/drawing/2014/main" id="{85660B5E-6A0A-4432-A4A4-007B34FDA7F9}"/>
              </a:ext>
            </a:extLst>
          </p:cNvPr>
          <p:cNvSpPr>
            <a:spLocks noChangeShapeType="1"/>
          </p:cNvSpPr>
          <p:nvPr/>
        </p:nvSpPr>
        <p:spPr bwMode="auto">
          <a:xfrm>
            <a:off x="2926556" y="2020325"/>
            <a:ext cx="0" cy="160020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sz="1350"/>
          </a:p>
        </p:txBody>
      </p:sp>
      <p:sp>
        <p:nvSpPr>
          <p:cNvPr id="15" name="Line 13">
            <a:extLst>
              <a:ext uri="{FF2B5EF4-FFF2-40B4-BE49-F238E27FC236}">
                <a16:creationId xmlns:a16="http://schemas.microsoft.com/office/drawing/2014/main" id="{A9AFA1B2-8E2E-48C6-8A86-B9863BC48E1D}"/>
              </a:ext>
            </a:extLst>
          </p:cNvPr>
          <p:cNvSpPr>
            <a:spLocks noChangeShapeType="1"/>
          </p:cNvSpPr>
          <p:nvPr/>
        </p:nvSpPr>
        <p:spPr bwMode="auto">
          <a:xfrm>
            <a:off x="4469606" y="1391675"/>
            <a:ext cx="2800350"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sz="1350"/>
          </a:p>
        </p:txBody>
      </p:sp>
      <p:sp>
        <p:nvSpPr>
          <p:cNvPr id="16" name="Rectangle 14">
            <a:extLst>
              <a:ext uri="{FF2B5EF4-FFF2-40B4-BE49-F238E27FC236}">
                <a16:creationId xmlns:a16="http://schemas.microsoft.com/office/drawing/2014/main" id="{B4EEF124-B4D3-4C57-ACE5-4742E03FC10F}"/>
              </a:ext>
            </a:extLst>
          </p:cNvPr>
          <p:cNvSpPr>
            <a:spLocks noChangeArrowheads="1"/>
          </p:cNvSpPr>
          <p:nvPr/>
        </p:nvSpPr>
        <p:spPr bwMode="auto">
          <a:xfrm>
            <a:off x="5086351" y="979719"/>
            <a:ext cx="1601399" cy="3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a:t>Result of test</a:t>
            </a:r>
          </a:p>
        </p:txBody>
      </p:sp>
      <p:sp>
        <p:nvSpPr>
          <p:cNvPr id="17" name="Rectangle 15">
            <a:extLst>
              <a:ext uri="{FF2B5EF4-FFF2-40B4-BE49-F238E27FC236}">
                <a16:creationId xmlns:a16="http://schemas.microsoft.com/office/drawing/2014/main" id="{F44B4DA1-8CA1-47B7-A1C5-24EBDDD811C4}"/>
              </a:ext>
            </a:extLst>
          </p:cNvPr>
          <p:cNvSpPr>
            <a:spLocks noChangeArrowheads="1"/>
          </p:cNvSpPr>
          <p:nvPr/>
        </p:nvSpPr>
        <p:spPr bwMode="auto">
          <a:xfrm>
            <a:off x="4686300" y="2065569"/>
            <a:ext cx="889666"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sz="1500"/>
              <a:t>Correct!</a:t>
            </a:r>
          </a:p>
        </p:txBody>
      </p:sp>
      <p:sp>
        <p:nvSpPr>
          <p:cNvPr id="18" name="Rectangle 16">
            <a:extLst>
              <a:ext uri="{FF2B5EF4-FFF2-40B4-BE49-F238E27FC236}">
                <a16:creationId xmlns:a16="http://schemas.microsoft.com/office/drawing/2014/main" id="{D31F1F5E-6C82-474F-A13A-AC8A2B55807E}"/>
              </a:ext>
            </a:extLst>
          </p:cNvPr>
          <p:cNvSpPr>
            <a:spLocks noChangeArrowheads="1"/>
          </p:cNvSpPr>
          <p:nvPr/>
        </p:nvSpPr>
        <p:spPr bwMode="auto">
          <a:xfrm>
            <a:off x="6172200" y="2979969"/>
            <a:ext cx="889666"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sz="1500"/>
              <a:t>Correct!</a:t>
            </a:r>
          </a:p>
        </p:txBody>
      </p:sp>
      <p:sp>
        <p:nvSpPr>
          <p:cNvPr id="19" name="Rectangle 17">
            <a:extLst>
              <a:ext uri="{FF2B5EF4-FFF2-40B4-BE49-F238E27FC236}">
                <a16:creationId xmlns:a16="http://schemas.microsoft.com/office/drawing/2014/main" id="{6193502F-3DB6-432A-98C8-703A7B2D3165}"/>
              </a:ext>
            </a:extLst>
          </p:cNvPr>
          <p:cNvSpPr>
            <a:spLocks noChangeArrowheads="1"/>
          </p:cNvSpPr>
          <p:nvPr/>
        </p:nvSpPr>
        <p:spPr bwMode="auto">
          <a:xfrm>
            <a:off x="4686300" y="2922819"/>
            <a:ext cx="835164"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sz="1500">
                <a:solidFill>
                  <a:srgbClr val="FF0000"/>
                </a:solidFill>
              </a:rPr>
              <a:t>ERROR</a:t>
            </a:r>
          </a:p>
        </p:txBody>
      </p:sp>
      <p:sp>
        <p:nvSpPr>
          <p:cNvPr id="20" name="Rectangle 18">
            <a:extLst>
              <a:ext uri="{FF2B5EF4-FFF2-40B4-BE49-F238E27FC236}">
                <a16:creationId xmlns:a16="http://schemas.microsoft.com/office/drawing/2014/main" id="{05CF2417-D7BA-4213-8FEB-9685F325F836}"/>
              </a:ext>
            </a:extLst>
          </p:cNvPr>
          <p:cNvSpPr>
            <a:spLocks noChangeArrowheads="1"/>
          </p:cNvSpPr>
          <p:nvPr/>
        </p:nvSpPr>
        <p:spPr bwMode="auto">
          <a:xfrm>
            <a:off x="6172200" y="2008419"/>
            <a:ext cx="835164"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sz="1500">
                <a:solidFill>
                  <a:srgbClr val="FF0000"/>
                </a:solidFill>
              </a:rPr>
              <a:t>ERROR</a:t>
            </a:r>
          </a:p>
        </p:txBody>
      </p:sp>
      <p:sp>
        <p:nvSpPr>
          <p:cNvPr id="21" name="Rectangle 19">
            <a:extLst>
              <a:ext uri="{FF2B5EF4-FFF2-40B4-BE49-F238E27FC236}">
                <a16:creationId xmlns:a16="http://schemas.microsoft.com/office/drawing/2014/main" id="{DEA32EB4-B2CD-4FA8-B97A-CB22D0974747}"/>
              </a:ext>
            </a:extLst>
          </p:cNvPr>
          <p:cNvSpPr>
            <a:spLocks noChangeArrowheads="1"/>
          </p:cNvSpPr>
          <p:nvPr/>
        </p:nvSpPr>
        <p:spPr bwMode="auto">
          <a:xfrm>
            <a:off x="4514850" y="2294169"/>
            <a:ext cx="1242327"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sz="1500"/>
              <a:t>95% chance</a:t>
            </a:r>
          </a:p>
        </p:txBody>
      </p:sp>
      <p:sp>
        <p:nvSpPr>
          <p:cNvPr id="22" name="Rectangle 20">
            <a:extLst>
              <a:ext uri="{FF2B5EF4-FFF2-40B4-BE49-F238E27FC236}">
                <a16:creationId xmlns:a16="http://schemas.microsoft.com/office/drawing/2014/main" id="{1C1B44CC-F15B-45CC-9679-164FBDA9BB30}"/>
              </a:ext>
            </a:extLst>
          </p:cNvPr>
          <p:cNvSpPr>
            <a:spLocks noChangeArrowheads="1"/>
          </p:cNvSpPr>
          <p:nvPr/>
        </p:nvSpPr>
        <p:spPr bwMode="auto">
          <a:xfrm>
            <a:off x="4629150" y="3094269"/>
            <a:ext cx="969169"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sz="1500"/>
              <a:t>False -ve</a:t>
            </a:r>
          </a:p>
        </p:txBody>
      </p:sp>
      <p:sp>
        <p:nvSpPr>
          <p:cNvPr id="23" name="Rectangle 21">
            <a:extLst>
              <a:ext uri="{FF2B5EF4-FFF2-40B4-BE49-F238E27FC236}">
                <a16:creationId xmlns:a16="http://schemas.microsoft.com/office/drawing/2014/main" id="{B230202A-A97F-4ECF-B140-C2F772635669}"/>
              </a:ext>
            </a:extLst>
          </p:cNvPr>
          <p:cNvSpPr>
            <a:spLocks noChangeArrowheads="1"/>
          </p:cNvSpPr>
          <p:nvPr/>
        </p:nvSpPr>
        <p:spPr bwMode="auto">
          <a:xfrm>
            <a:off x="6115050" y="2179869"/>
            <a:ext cx="1011494"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sz="1500"/>
              <a:t>False +ve</a:t>
            </a:r>
          </a:p>
        </p:txBody>
      </p:sp>
      <p:sp>
        <p:nvSpPr>
          <p:cNvPr id="24" name="Rectangle 22">
            <a:extLst>
              <a:ext uri="{FF2B5EF4-FFF2-40B4-BE49-F238E27FC236}">
                <a16:creationId xmlns:a16="http://schemas.microsoft.com/office/drawing/2014/main" id="{D70E850E-1962-4D51-A59D-B4DACE753FD3}"/>
              </a:ext>
            </a:extLst>
          </p:cNvPr>
          <p:cNvSpPr>
            <a:spLocks noChangeArrowheads="1"/>
          </p:cNvSpPr>
          <p:nvPr/>
        </p:nvSpPr>
        <p:spPr bwMode="auto">
          <a:xfrm>
            <a:off x="6172200" y="2408469"/>
            <a:ext cx="787074"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sz="1500"/>
              <a:t>(@ 5%)</a:t>
            </a:r>
          </a:p>
        </p:txBody>
      </p:sp>
      <p:sp>
        <p:nvSpPr>
          <p:cNvPr id="25" name="Rectangle 23">
            <a:extLst>
              <a:ext uri="{FF2B5EF4-FFF2-40B4-BE49-F238E27FC236}">
                <a16:creationId xmlns:a16="http://schemas.microsoft.com/office/drawing/2014/main" id="{4785D7B4-D4D6-4FC4-AEA9-FBCFE612ADD8}"/>
              </a:ext>
            </a:extLst>
          </p:cNvPr>
          <p:cNvSpPr>
            <a:spLocks noChangeArrowheads="1"/>
          </p:cNvSpPr>
          <p:nvPr/>
        </p:nvSpPr>
        <p:spPr bwMode="auto">
          <a:xfrm>
            <a:off x="4686301" y="3322869"/>
            <a:ext cx="894476"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sz="1500"/>
              <a:t>(@ 20%)</a:t>
            </a:r>
          </a:p>
        </p:txBody>
      </p:sp>
      <p:sp>
        <p:nvSpPr>
          <p:cNvPr id="26" name="Rectangle 24">
            <a:extLst>
              <a:ext uri="{FF2B5EF4-FFF2-40B4-BE49-F238E27FC236}">
                <a16:creationId xmlns:a16="http://schemas.microsoft.com/office/drawing/2014/main" id="{A6CB307C-4565-451C-952F-ECE202C2367C}"/>
              </a:ext>
            </a:extLst>
          </p:cNvPr>
          <p:cNvSpPr>
            <a:spLocks noChangeArrowheads="1"/>
          </p:cNvSpPr>
          <p:nvPr/>
        </p:nvSpPr>
        <p:spPr bwMode="auto">
          <a:xfrm>
            <a:off x="6115051" y="3208569"/>
            <a:ext cx="894476"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sv-SE" sz="1500"/>
              <a:t>(@ 80%)</a:t>
            </a:r>
          </a:p>
        </p:txBody>
      </p:sp>
      <p:grpSp>
        <p:nvGrpSpPr>
          <p:cNvPr id="27" name="Group 25">
            <a:extLst>
              <a:ext uri="{FF2B5EF4-FFF2-40B4-BE49-F238E27FC236}">
                <a16:creationId xmlns:a16="http://schemas.microsoft.com/office/drawing/2014/main" id="{484F41E4-8AC3-472A-A499-116DEED96663}"/>
              </a:ext>
            </a:extLst>
          </p:cNvPr>
          <p:cNvGrpSpPr>
            <a:grpSpLocks/>
          </p:cNvGrpSpPr>
          <p:nvPr/>
        </p:nvGrpSpPr>
        <p:grpSpPr bwMode="auto">
          <a:xfrm>
            <a:off x="1657350" y="2477525"/>
            <a:ext cx="6229350" cy="2201466"/>
            <a:chOff x="432" y="2496"/>
            <a:chExt cx="5232" cy="1849"/>
          </a:xfrm>
        </p:grpSpPr>
        <p:sp>
          <p:nvSpPr>
            <p:cNvPr id="28" name="Text Box 26">
              <a:extLst>
                <a:ext uri="{FF2B5EF4-FFF2-40B4-BE49-F238E27FC236}">
                  <a16:creationId xmlns:a16="http://schemas.microsoft.com/office/drawing/2014/main" id="{647D960F-CA7D-4302-A2CD-EBE920895F14}"/>
                </a:ext>
              </a:extLst>
            </p:cNvPr>
            <p:cNvSpPr txBox="1">
              <a:spLocks noChangeArrowheads="1"/>
            </p:cNvSpPr>
            <p:nvPr/>
          </p:nvSpPr>
          <p:spPr bwMode="auto">
            <a:xfrm>
              <a:off x="432" y="3686"/>
              <a:ext cx="1609"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sv-SE" sz="4500">
                  <a:solidFill>
                    <a:schemeClr val="accent2"/>
                  </a:solidFill>
                </a:rPr>
                <a:t>Power</a:t>
              </a:r>
            </a:p>
          </p:txBody>
        </p:sp>
        <p:sp>
          <p:nvSpPr>
            <p:cNvPr id="29" name="Line 27">
              <a:extLst>
                <a:ext uri="{FF2B5EF4-FFF2-40B4-BE49-F238E27FC236}">
                  <a16:creationId xmlns:a16="http://schemas.microsoft.com/office/drawing/2014/main" id="{523C6042-5A72-41BA-BAFD-7FA7B160B1EF}"/>
                </a:ext>
              </a:extLst>
            </p:cNvPr>
            <p:cNvSpPr>
              <a:spLocks noChangeShapeType="1"/>
            </p:cNvSpPr>
            <p:nvPr/>
          </p:nvSpPr>
          <p:spPr bwMode="auto">
            <a:xfrm flipV="1">
              <a:off x="1920" y="3408"/>
              <a:ext cx="2304" cy="624"/>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30" name="AutoShape 28">
              <a:extLst>
                <a:ext uri="{FF2B5EF4-FFF2-40B4-BE49-F238E27FC236}">
                  <a16:creationId xmlns:a16="http://schemas.microsoft.com/office/drawing/2014/main" id="{28355A38-83BC-47EF-B412-3F2D262EDFD8}"/>
                </a:ext>
              </a:extLst>
            </p:cNvPr>
            <p:cNvSpPr>
              <a:spLocks noChangeArrowheads="1"/>
            </p:cNvSpPr>
            <p:nvPr/>
          </p:nvSpPr>
          <p:spPr bwMode="auto">
            <a:xfrm>
              <a:off x="3696" y="2496"/>
              <a:ext cx="1968" cy="1392"/>
            </a:xfrm>
            <a:prstGeom prst="irregularSeal2">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sv-SE" sz="1350"/>
            </a:p>
          </p:txBody>
        </p:sp>
      </p:grpSp>
    </p:spTree>
    <p:extLst>
      <p:ext uri="{BB962C8B-B14F-4D97-AF65-F5344CB8AC3E}">
        <p14:creationId xmlns:p14="http://schemas.microsoft.com/office/powerpoint/2010/main" val="24256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A6B9-39D3-400A-864B-7216C09AE55C}"/>
              </a:ext>
            </a:extLst>
          </p:cNvPr>
          <p:cNvSpPr>
            <a:spLocks noGrp="1"/>
          </p:cNvSpPr>
          <p:nvPr>
            <p:ph type="title"/>
          </p:nvPr>
        </p:nvSpPr>
        <p:spPr/>
        <p:txBody>
          <a:bodyPr/>
          <a:lstStyle/>
          <a:p>
            <a:r>
              <a:rPr lang="en-GB" dirty="0"/>
              <a:t>Power</a:t>
            </a:r>
          </a:p>
        </p:txBody>
      </p:sp>
      <p:sp>
        <p:nvSpPr>
          <p:cNvPr id="21" name="Slide Number Placeholder 20">
            <a:extLst>
              <a:ext uri="{FF2B5EF4-FFF2-40B4-BE49-F238E27FC236}">
                <a16:creationId xmlns:a16="http://schemas.microsoft.com/office/drawing/2014/main" id="{87069AD6-972A-432A-9700-59B5D063A36F}"/>
              </a:ext>
            </a:extLst>
          </p:cNvPr>
          <p:cNvSpPr>
            <a:spLocks noGrp="1"/>
          </p:cNvSpPr>
          <p:nvPr>
            <p:ph type="sldNum" sz="quarter" idx="4"/>
          </p:nvPr>
        </p:nvSpPr>
        <p:spPr/>
        <p:txBody>
          <a:bodyPr/>
          <a:lstStyle/>
          <a:p>
            <a:fld id="{3C4F54F3-C349-4609-AFEE-01462D5C7942}" type="slidenum">
              <a:rPr lang="en-GB" smtClean="0"/>
              <a:pPr/>
              <a:t>15</a:t>
            </a:fld>
            <a:endParaRPr lang="en-GB" dirty="0"/>
          </a:p>
        </p:txBody>
      </p:sp>
      <p:sp>
        <p:nvSpPr>
          <p:cNvPr id="23" name="Rectangle 3">
            <a:extLst>
              <a:ext uri="{FF2B5EF4-FFF2-40B4-BE49-F238E27FC236}">
                <a16:creationId xmlns:a16="http://schemas.microsoft.com/office/drawing/2014/main" id="{37BBF5DA-E04A-4F8E-82B8-45E6887230F7}"/>
              </a:ext>
            </a:extLst>
          </p:cNvPr>
          <p:cNvSpPr>
            <a:spLocks noGrp="1" noChangeArrowheads="1"/>
          </p:cNvSpPr>
          <p:nvPr/>
        </p:nvSpPr>
        <p:spPr bwMode="auto">
          <a:xfrm>
            <a:off x="403631" y="893954"/>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9388" indent="-179388" algn="l" rtl="0" eaLnBrk="0" fontAlgn="base" hangingPunct="0">
              <a:spcBef>
                <a:spcPct val="0"/>
              </a:spcBef>
              <a:spcAft>
                <a:spcPct val="0"/>
              </a:spcAft>
              <a:buClr>
                <a:schemeClr val="tx2"/>
              </a:buClr>
              <a:buFont typeface="Arial" charset="0"/>
              <a:buChar char="•"/>
              <a:defRPr>
                <a:solidFill>
                  <a:schemeClr val="tx1"/>
                </a:solidFill>
                <a:latin typeface="Arial" pitchFamily="34" charset="0"/>
                <a:ea typeface="+mn-ea"/>
                <a:cs typeface="Arial" pitchFamily="34" charset="0"/>
              </a:defRPr>
            </a:lvl1pPr>
            <a:lvl2pPr marL="358775" indent="-179388" algn="l" rtl="0" eaLnBrk="0" fontAlgn="base" hangingPunct="0">
              <a:spcBef>
                <a:spcPct val="0"/>
              </a:spcBef>
              <a:spcAft>
                <a:spcPct val="0"/>
              </a:spcAft>
              <a:buFont typeface="Arial" charset="0"/>
              <a:buChar char="-"/>
              <a:defRPr>
                <a:solidFill>
                  <a:schemeClr val="tx1"/>
                </a:solidFill>
                <a:latin typeface="Arial" pitchFamily="34" charset="0"/>
                <a:cs typeface="Arial" pitchFamily="34" charset="0"/>
              </a:defRPr>
            </a:lvl2pPr>
            <a:lvl3pPr marL="622300" indent="-180975" algn="l" rtl="0" eaLnBrk="0" fontAlgn="base" hangingPunct="0">
              <a:spcBef>
                <a:spcPct val="0"/>
              </a:spcBef>
              <a:spcAft>
                <a:spcPct val="0"/>
              </a:spcAft>
              <a:buFont typeface="Arial" charset="0"/>
              <a:buChar char="•"/>
              <a:defRPr sz="1600">
                <a:solidFill>
                  <a:schemeClr val="tx1"/>
                </a:solidFill>
                <a:latin typeface="Arial" pitchFamily="34" charset="0"/>
                <a:cs typeface="Arial" pitchFamily="34" charset="0"/>
              </a:defRPr>
            </a:lvl3pPr>
            <a:lvl4pPr marL="622300" indent="-179388" algn="l" rtl="0" eaLnBrk="0" fontAlgn="base" hangingPunct="0">
              <a:spcBef>
                <a:spcPct val="0"/>
              </a:spcBef>
              <a:spcAft>
                <a:spcPct val="0"/>
              </a:spcAft>
              <a:buChar char="•"/>
              <a:defRPr sz="1600">
                <a:solidFill>
                  <a:schemeClr val="tx1"/>
                </a:solidFill>
                <a:latin typeface="Arial" pitchFamily="34" charset="0"/>
                <a:cs typeface="Arial" pitchFamily="34" charset="0"/>
              </a:defRPr>
            </a:lvl4pPr>
            <a:lvl5pPr marL="622300" indent="-179388" algn="l" rtl="0" eaLnBrk="0" fontAlgn="base" hangingPunct="0">
              <a:spcBef>
                <a:spcPct val="0"/>
              </a:spcBef>
              <a:spcAft>
                <a:spcPct val="0"/>
              </a:spcAft>
              <a:buChar char="•"/>
              <a:defRPr sz="1600">
                <a:solidFill>
                  <a:schemeClr val="tx1"/>
                </a:solidFill>
                <a:latin typeface="Arial" pitchFamily="34" charset="0"/>
                <a:cs typeface="Arial" pitchFamily="34" charset="0"/>
              </a:defRPr>
            </a:lvl5pPr>
            <a:lvl6pPr marL="1620838" indent="-176213" algn="l" rtl="0" eaLnBrk="1" fontAlgn="base" hangingPunct="1">
              <a:spcBef>
                <a:spcPct val="0"/>
              </a:spcBef>
              <a:spcAft>
                <a:spcPct val="0"/>
              </a:spcAft>
              <a:buChar char="•"/>
              <a:defRPr sz="1400">
                <a:solidFill>
                  <a:schemeClr val="tx1"/>
                </a:solidFill>
                <a:latin typeface="+mn-lt"/>
              </a:defRPr>
            </a:lvl6pPr>
            <a:lvl7pPr marL="2078038" indent="-176213" algn="l" rtl="0" eaLnBrk="1" fontAlgn="base" hangingPunct="1">
              <a:spcBef>
                <a:spcPct val="0"/>
              </a:spcBef>
              <a:spcAft>
                <a:spcPct val="0"/>
              </a:spcAft>
              <a:buChar char="•"/>
              <a:defRPr sz="1400">
                <a:solidFill>
                  <a:schemeClr val="tx1"/>
                </a:solidFill>
                <a:latin typeface="+mn-lt"/>
              </a:defRPr>
            </a:lvl7pPr>
            <a:lvl8pPr marL="2535238" indent="-176213" algn="l" rtl="0" eaLnBrk="1" fontAlgn="base" hangingPunct="1">
              <a:spcBef>
                <a:spcPct val="0"/>
              </a:spcBef>
              <a:spcAft>
                <a:spcPct val="0"/>
              </a:spcAft>
              <a:buChar char="•"/>
              <a:defRPr sz="1400">
                <a:solidFill>
                  <a:schemeClr val="tx1"/>
                </a:solidFill>
                <a:latin typeface="+mn-lt"/>
              </a:defRPr>
            </a:lvl8pPr>
            <a:lvl9pPr marL="2992438" indent="-176213" algn="l" rtl="0" eaLnBrk="1" fontAlgn="base" hangingPunct="1">
              <a:spcBef>
                <a:spcPct val="0"/>
              </a:spcBef>
              <a:spcAft>
                <a:spcPct val="0"/>
              </a:spcAft>
              <a:buChar char="•"/>
              <a:defRPr sz="1400">
                <a:solidFill>
                  <a:schemeClr val="tx1"/>
                </a:solidFill>
                <a:latin typeface="+mn-lt"/>
              </a:defRPr>
            </a:lvl9pPr>
          </a:lstStyle>
          <a:p>
            <a:pPr marL="609600" indent="-609600" eaLnBrk="1" hangingPunct="1"/>
            <a:r>
              <a:rPr lang="en-GB" dirty="0">
                <a:latin typeface="Arial" charset="0"/>
                <a:cs typeface="Arial" charset="0"/>
              </a:rPr>
              <a:t>POWER is the probability that the test will detect a difference or effect if one is present</a:t>
            </a:r>
          </a:p>
          <a:p>
            <a:pPr marL="0" indent="0" eaLnBrk="1" hangingPunct="1">
              <a:buNone/>
            </a:pPr>
            <a:endParaRPr lang="en-GB" dirty="0">
              <a:latin typeface="Arial" charset="0"/>
              <a:cs typeface="Arial" charset="0"/>
            </a:endParaRPr>
          </a:p>
          <a:p>
            <a:pPr marL="609600" indent="-609600" eaLnBrk="1" hangingPunct="1"/>
            <a:r>
              <a:rPr lang="en-GB" dirty="0">
                <a:latin typeface="Arial" charset="0"/>
                <a:cs typeface="Arial" charset="0"/>
              </a:rPr>
              <a:t>6 pieces of information of which we need to know 5 and estimate 1: </a:t>
            </a:r>
          </a:p>
          <a:p>
            <a:pPr marL="990600" lvl="1" indent="-533400" eaLnBrk="1" hangingPunct="1"/>
            <a:r>
              <a:rPr lang="en-GB" sz="1700" dirty="0">
                <a:latin typeface="Arial" charset="0"/>
                <a:cs typeface="Arial" charset="0"/>
              </a:rPr>
              <a:t>Size of difference</a:t>
            </a:r>
          </a:p>
          <a:p>
            <a:pPr marL="990600" lvl="1" indent="-533400" eaLnBrk="1" hangingPunct="1"/>
            <a:r>
              <a:rPr lang="en-GB" sz="1700" dirty="0">
                <a:latin typeface="Arial" charset="0"/>
                <a:cs typeface="Arial" charset="0"/>
              </a:rPr>
              <a:t>Variability within group</a:t>
            </a:r>
          </a:p>
          <a:p>
            <a:pPr marL="990600" lvl="1" indent="-533400" eaLnBrk="1" hangingPunct="1"/>
            <a:r>
              <a:rPr lang="en-GB" sz="1700" dirty="0">
                <a:latin typeface="Arial" charset="0"/>
                <a:cs typeface="Arial" charset="0"/>
              </a:rPr>
              <a:t>Significance level (usually 5%)</a:t>
            </a:r>
          </a:p>
          <a:p>
            <a:pPr marL="990600" lvl="1" indent="-533400" eaLnBrk="1" hangingPunct="1"/>
            <a:r>
              <a:rPr lang="en-GB" sz="1700" dirty="0">
                <a:latin typeface="Arial" charset="0"/>
                <a:cs typeface="Arial" charset="0"/>
              </a:rPr>
              <a:t>1 or 2 sided test</a:t>
            </a:r>
          </a:p>
          <a:p>
            <a:pPr marL="990600" lvl="1" indent="-533400" eaLnBrk="1" hangingPunct="1"/>
            <a:r>
              <a:rPr lang="en-GB" sz="1700" dirty="0">
                <a:latin typeface="Arial" charset="0"/>
                <a:cs typeface="Arial" charset="0"/>
              </a:rPr>
              <a:t>Power (usually 80%) </a:t>
            </a:r>
          </a:p>
          <a:p>
            <a:pPr marL="990600" lvl="1" indent="-533400" eaLnBrk="1" hangingPunct="1"/>
            <a:r>
              <a:rPr lang="en-GB" sz="1700" dirty="0">
                <a:latin typeface="Arial" charset="0"/>
                <a:cs typeface="Arial" charset="0"/>
              </a:rPr>
              <a:t>Sample size </a:t>
            </a:r>
          </a:p>
          <a:p>
            <a:pPr marL="457200" lvl="1" indent="0" eaLnBrk="1" hangingPunct="1">
              <a:buNone/>
            </a:pPr>
            <a:endParaRPr lang="en-GB" sz="1700" dirty="0">
              <a:latin typeface="Arial" charset="0"/>
              <a:cs typeface="Arial" charset="0"/>
            </a:endParaRPr>
          </a:p>
          <a:p>
            <a:pPr marL="609600" indent="-609600" eaLnBrk="1" hangingPunct="1"/>
            <a:r>
              <a:rPr lang="en-GB" dirty="0">
                <a:latin typeface="Arial" charset="0"/>
                <a:cs typeface="Arial" charset="0"/>
              </a:rPr>
              <a:t>Don’t want too big or too small group sizes</a:t>
            </a:r>
          </a:p>
          <a:p>
            <a:pPr marL="609600" indent="-609600" eaLnBrk="1" hangingPunct="1"/>
            <a:r>
              <a:rPr lang="en-GB" dirty="0">
                <a:latin typeface="Arial" charset="0"/>
                <a:cs typeface="Arial" charset="0"/>
              </a:rPr>
              <a:t>Loading control group appropriately</a:t>
            </a:r>
          </a:p>
        </p:txBody>
      </p:sp>
    </p:spTree>
    <p:extLst>
      <p:ext uri="{BB962C8B-B14F-4D97-AF65-F5344CB8AC3E}">
        <p14:creationId xmlns:p14="http://schemas.microsoft.com/office/powerpoint/2010/main" val="2023184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2134-937B-4AB4-864D-834E93F154F1}"/>
              </a:ext>
            </a:extLst>
          </p:cNvPr>
          <p:cNvSpPr>
            <a:spLocks noGrp="1"/>
          </p:cNvSpPr>
          <p:nvPr>
            <p:ph type="title"/>
          </p:nvPr>
        </p:nvSpPr>
        <p:spPr/>
        <p:txBody>
          <a:bodyPr/>
          <a:lstStyle/>
          <a:p>
            <a:r>
              <a:rPr lang="en-GB" dirty="0"/>
              <a:t>Sample size calculations</a:t>
            </a:r>
          </a:p>
        </p:txBody>
      </p:sp>
      <p:sp>
        <p:nvSpPr>
          <p:cNvPr id="3" name="Slide Number Placeholder 2">
            <a:extLst>
              <a:ext uri="{FF2B5EF4-FFF2-40B4-BE49-F238E27FC236}">
                <a16:creationId xmlns:a16="http://schemas.microsoft.com/office/drawing/2014/main" id="{35201451-88C4-4638-8B5A-63027950F5CB}"/>
              </a:ext>
            </a:extLst>
          </p:cNvPr>
          <p:cNvSpPr>
            <a:spLocks noGrp="1"/>
          </p:cNvSpPr>
          <p:nvPr>
            <p:ph type="sldNum" sz="quarter" idx="4"/>
          </p:nvPr>
        </p:nvSpPr>
        <p:spPr/>
        <p:txBody>
          <a:bodyPr/>
          <a:lstStyle/>
          <a:p>
            <a:fld id="{3C4F54F3-C349-4609-AFEE-01462D5C7942}" type="slidenum">
              <a:rPr lang="en-GB" smtClean="0"/>
              <a:pPr/>
              <a:t>16</a:t>
            </a:fld>
            <a:endParaRPr lang="en-GB" dirty="0"/>
          </a:p>
        </p:txBody>
      </p:sp>
      <p:sp>
        <p:nvSpPr>
          <p:cNvPr id="4" name="Content Placeholder 3">
            <a:extLst>
              <a:ext uri="{FF2B5EF4-FFF2-40B4-BE49-F238E27FC236}">
                <a16:creationId xmlns:a16="http://schemas.microsoft.com/office/drawing/2014/main" id="{3DC54859-391B-46E2-8E02-34A2ED626B94}"/>
              </a:ext>
            </a:extLst>
          </p:cNvPr>
          <p:cNvSpPr>
            <a:spLocks noGrp="1"/>
          </p:cNvSpPr>
          <p:nvPr>
            <p:ph idx="16"/>
          </p:nvPr>
        </p:nvSpPr>
        <p:spPr/>
        <p:txBody>
          <a:bodyPr/>
          <a:lstStyle/>
          <a:p>
            <a:r>
              <a:rPr lang="en-GB" dirty="0"/>
              <a:t>Often simulation-based</a:t>
            </a:r>
          </a:p>
          <a:p>
            <a:r>
              <a:rPr lang="en-GB" dirty="0"/>
              <a:t>Need to specify assumptions upfront</a:t>
            </a:r>
          </a:p>
          <a:p>
            <a:r>
              <a:rPr lang="en-GB" dirty="0"/>
              <a:t>Various scenario’s calculated; sensitivity analysis</a:t>
            </a:r>
          </a:p>
        </p:txBody>
      </p:sp>
    </p:spTree>
    <p:extLst>
      <p:ext uri="{BB962C8B-B14F-4D97-AF65-F5344CB8AC3E}">
        <p14:creationId xmlns:p14="http://schemas.microsoft.com/office/powerpoint/2010/main" val="208532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0668-BCCA-4A7D-9C72-D03AC94F1DB7}"/>
              </a:ext>
            </a:extLst>
          </p:cNvPr>
          <p:cNvSpPr>
            <a:spLocks noGrp="1"/>
          </p:cNvSpPr>
          <p:nvPr>
            <p:ph type="title"/>
          </p:nvPr>
        </p:nvSpPr>
        <p:spPr/>
        <p:txBody>
          <a:bodyPr/>
          <a:lstStyle/>
          <a:p>
            <a:r>
              <a:rPr lang="en-GB" dirty="0"/>
              <a:t>Avoiding Bias: blinding and blocking</a:t>
            </a:r>
          </a:p>
        </p:txBody>
      </p:sp>
      <p:sp>
        <p:nvSpPr>
          <p:cNvPr id="21" name="Slide Number Placeholder 20">
            <a:extLst>
              <a:ext uri="{FF2B5EF4-FFF2-40B4-BE49-F238E27FC236}">
                <a16:creationId xmlns:a16="http://schemas.microsoft.com/office/drawing/2014/main" id="{45B73E05-FD01-439C-9BF5-850023BB8F9A}"/>
              </a:ext>
            </a:extLst>
          </p:cNvPr>
          <p:cNvSpPr>
            <a:spLocks noGrp="1"/>
          </p:cNvSpPr>
          <p:nvPr>
            <p:ph type="sldNum" sz="quarter" idx="4"/>
          </p:nvPr>
        </p:nvSpPr>
        <p:spPr/>
        <p:txBody>
          <a:bodyPr/>
          <a:lstStyle/>
          <a:p>
            <a:fld id="{3C4F54F3-C349-4609-AFEE-01462D5C7942}" type="slidenum">
              <a:rPr lang="en-GB" smtClean="0"/>
              <a:pPr/>
              <a:t>17</a:t>
            </a:fld>
            <a:endParaRPr lang="en-GB" dirty="0"/>
          </a:p>
        </p:txBody>
      </p:sp>
      <p:sp>
        <p:nvSpPr>
          <p:cNvPr id="22" name="Content Placeholder 21">
            <a:extLst>
              <a:ext uri="{FF2B5EF4-FFF2-40B4-BE49-F238E27FC236}">
                <a16:creationId xmlns:a16="http://schemas.microsoft.com/office/drawing/2014/main" id="{776B4162-6C23-45EB-8811-1B1FE75CAB7D}"/>
              </a:ext>
            </a:extLst>
          </p:cNvPr>
          <p:cNvSpPr>
            <a:spLocks noGrp="1"/>
          </p:cNvSpPr>
          <p:nvPr>
            <p:ph idx="16"/>
          </p:nvPr>
        </p:nvSpPr>
        <p:spPr/>
        <p:txBody>
          <a:bodyPr/>
          <a:lstStyle/>
          <a:p>
            <a:r>
              <a:rPr lang="en-GB" dirty="0"/>
              <a:t>Confounders:</a:t>
            </a:r>
          </a:p>
          <a:p>
            <a:pPr lvl="1"/>
            <a:r>
              <a:rPr lang="en-GB" dirty="0"/>
              <a:t>Known confounders: blocking</a:t>
            </a:r>
          </a:p>
          <a:p>
            <a:pPr lvl="1"/>
            <a:r>
              <a:rPr lang="en-GB" dirty="0"/>
              <a:t>Unknown confounders: blinding</a:t>
            </a:r>
          </a:p>
          <a:p>
            <a:r>
              <a:rPr lang="en-GB" dirty="0"/>
              <a:t>Single blinding vs double blinding</a:t>
            </a:r>
          </a:p>
          <a:p>
            <a:endParaRPr lang="en-GB" dirty="0"/>
          </a:p>
        </p:txBody>
      </p:sp>
    </p:spTree>
    <p:extLst>
      <p:ext uri="{BB962C8B-B14F-4D97-AF65-F5344CB8AC3E}">
        <p14:creationId xmlns:p14="http://schemas.microsoft.com/office/powerpoint/2010/main" val="353179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1484430" y="1143001"/>
            <a:ext cx="3010503" cy="692980"/>
          </a:xfrm>
          <a:prstGeom prst="rect">
            <a:avLst/>
          </a:prstGeom>
          <a:noFill/>
          <a:ln w="9525">
            <a:noFill/>
            <a:miter lim="800000"/>
            <a:headEnd/>
            <a:tailEnd/>
          </a:ln>
        </p:spPr>
        <p:txBody>
          <a:bodyPr wrap="none" lIns="69056" tIns="34529" rIns="69056" bIns="34529">
            <a:spAutoFit/>
          </a:bodyPr>
          <a:lstStyle/>
          <a:p>
            <a:pPr defTabSz="571500"/>
            <a:r>
              <a:rPr lang="en-GB" sz="1350" u="sng" dirty="0"/>
              <a:t>Case 1</a:t>
            </a:r>
            <a:endParaRPr lang="en-GB" sz="1350" dirty="0"/>
          </a:p>
          <a:p>
            <a:pPr defTabSz="571500"/>
            <a:r>
              <a:rPr lang="en-GB" sz="1350" dirty="0"/>
              <a:t>	Day 1:  Control Group (N=10)</a:t>
            </a:r>
          </a:p>
          <a:p>
            <a:pPr defTabSz="571500"/>
            <a:r>
              <a:rPr lang="en-GB" sz="1350" dirty="0"/>
              <a:t>	Day 2:  Treated Group (N=10)</a:t>
            </a:r>
          </a:p>
        </p:txBody>
      </p:sp>
      <p:sp>
        <p:nvSpPr>
          <p:cNvPr id="10" name="Rectangle 4"/>
          <p:cNvSpPr>
            <a:spLocks noChangeArrowheads="1"/>
          </p:cNvSpPr>
          <p:nvPr/>
        </p:nvSpPr>
        <p:spPr bwMode="auto">
          <a:xfrm>
            <a:off x="1484430" y="2228851"/>
            <a:ext cx="3135537" cy="692980"/>
          </a:xfrm>
          <a:prstGeom prst="rect">
            <a:avLst/>
          </a:prstGeom>
          <a:noFill/>
          <a:ln w="9525">
            <a:noFill/>
            <a:miter lim="800000"/>
            <a:headEnd/>
            <a:tailEnd/>
          </a:ln>
        </p:spPr>
        <p:txBody>
          <a:bodyPr wrap="none" lIns="69056" tIns="34529" rIns="69056" bIns="34529">
            <a:spAutoFit/>
          </a:bodyPr>
          <a:lstStyle/>
          <a:p>
            <a:pPr defTabSz="571500"/>
            <a:r>
              <a:rPr lang="en-GB" sz="1350" u="sng" dirty="0"/>
              <a:t>Case 2</a:t>
            </a:r>
          </a:p>
          <a:p>
            <a:pPr defTabSz="571500"/>
            <a:r>
              <a:rPr lang="en-GB" sz="1350" dirty="0"/>
              <a:t>	Day 1:  Control Group (N=10)</a:t>
            </a:r>
          </a:p>
          <a:p>
            <a:pPr defTabSz="571500"/>
            <a:r>
              <a:rPr lang="en-GB" sz="1350" dirty="0"/>
              <a:t>		 Treated Group (N=10)</a:t>
            </a:r>
          </a:p>
        </p:txBody>
      </p:sp>
      <p:sp>
        <p:nvSpPr>
          <p:cNvPr id="11" name="Rectangle 5"/>
          <p:cNvSpPr>
            <a:spLocks noChangeArrowheads="1"/>
          </p:cNvSpPr>
          <p:nvPr/>
        </p:nvSpPr>
        <p:spPr bwMode="auto">
          <a:xfrm>
            <a:off x="1472524" y="3188494"/>
            <a:ext cx="2991267" cy="1316227"/>
          </a:xfrm>
          <a:prstGeom prst="rect">
            <a:avLst/>
          </a:prstGeom>
          <a:noFill/>
          <a:ln w="9525">
            <a:noFill/>
            <a:miter lim="800000"/>
            <a:headEnd/>
            <a:tailEnd/>
          </a:ln>
        </p:spPr>
        <p:txBody>
          <a:bodyPr wrap="none" lIns="69056" tIns="34529" rIns="69056" bIns="34529">
            <a:spAutoFit/>
          </a:bodyPr>
          <a:lstStyle/>
          <a:p>
            <a:pPr defTabSz="571500"/>
            <a:r>
              <a:rPr lang="en-GB" sz="1350" u="sng" dirty="0"/>
              <a:t>Case 3</a:t>
            </a:r>
          </a:p>
          <a:p>
            <a:pPr defTabSz="571500"/>
            <a:r>
              <a:rPr lang="en-GB" sz="1350" dirty="0"/>
              <a:t>	Day 1: Control Group (N=5)</a:t>
            </a:r>
          </a:p>
          <a:p>
            <a:pPr defTabSz="571500"/>
            <a:r>
              <a:rPr lang="en-GB" sz="1350" dirty="0"/>
              <a:t>		Treated Group (N=5)</a:t>
            </a:r>
          </a:p>
          <a:p>
            <a:pPr defTabSz="571500"/>
            <a:endParaRPr lang="en-GB" sz="1350" dirty="0"/>
          </a:p>
          <a:p>
            <a:pPr defTabSz="571500"/>
            <a:r>
              <a:rPr lang="en-GB" sz="1350" dirty="0"/>
              <a:t>	Day 2: Control Group (N=5)</a:t>
            </a:r>
          </a:p>
          <a:p>
            <a:pPr defTabSz="571500"/>
            <a:r>
              <a:rPr lang="en-GB" sz="1350" dirty="0"/>
              <a:t>		Treated Group (N=5)</a:t>
            </a:r>
          </a:p>
        </p:txBody>
      </p:sp>
      <p:sp>
        <p:nvSpPr>
          <p:cNvPr id="12" name="Text Box 6"/>
          <p:cNvSpPr txBox="1">
            <a:spLocks noChangeArrowheads="1"/>
          </p:cNvSpPr>
          <p:nvPr/>
        </p:nvSpPr>
        <p:spPr bwMode="auto">
          <a:xfrm>
            <a:off x="5656379" y="2400300"/>
            <a:ext cx="516488" cy="600164"/>
          </a:xfrm>
          <a:prstGeom prst="rect">
            <a:avLst/>
          </a:prstGeom>
          <a:noFill/>
          <a:ln w="9525">
            <a:noFill/>
            <a:miter lim="800000"/>
            <a:headEnd/>
            <a:tailEnd/>
          </a:ln>
        </p:spPr>
        <p:txBody>
          <a:bodyPr wrap="none">
            <a:spAutoFit/>
          </a:bodyPr>
          <a:lstStyle/>
          <a:p>
            <a:r>
              <a:rPr lang="en-GB" sz="3300" dirty="0">
                <a:latin typeface="Wingdings" pitchFamily="2" charset="2"/>
              </a:rPr>
              <a:t>ü</a:t>
            </a:r>
          </a:p>
        </p:txBody>
      </p:sp>
      <p:grpSp>
        <p:nvGrpSpPr>
          <p:cNvPr id="4" name="Group 7"/>
          <p:cNvGrpSpPr>
            <a:grpSpLocks/>
          </p:cNvGrpSpPr>
          <p:nvPr/>
        </p:nvGrpSpPr>
        <p:grpSpPr bwMode="auto">
          <a:xfrm>
            <a:off x="5247996" y="3371851"/>
            <a:ext cx="2294335" cy="1457326"/>
            <a:chOff x="3833" y="2928"/>
            <a:chExt cx="1927" cy="1224"/>
          </a:xfrm>
        </p:grpSpPr>
        <p:sp>
          <p:nvSpPr>
            <p:cNvPr id="14" name="Text Box 8"/>
            <p:cNvSpPr txBox="1">
              <a:spLocks noChangeArrowheads="1"/>
            </p:cNvSpPr>
            <p:nvPr/>
          </p:nvSpPr>
          <p:spPr bwMode="auto">
            <a:xfrm>
              <a:off x="4176" y="2928"/>
              <a:ext cx="712" cy="504"/>
            </a:xfrm>
            <a:prstGeom prst="rect">
              <a:avLst/>
            </a:prstGeom>
            <a:noFill/>
            <a:ln w="9525">
              <a:noFill/>
              <a:miter lim="800000"/>
              <a:headEnd/>
              <a:tailEnd/>
            </a:ln>
          </p:spPr>
          <p:txBody>
            <a:bodyPr wrap="none">
              <a:spAutoFit/>
            </a:bodyPr>
            <a:lstStyle/>
            <a:p>
              <a:r>
                <a:rPr lang="en-GB" sz="3300" dirty="0" err="1">
                  <a:latin typeface="Wingdings" pitchFamily="2" charset="2"/>
                </a:rPr>
                <a:t>üü</a:t>
              </a:r>
              <a:endParaRPr lang="en-GB" sz="3300" dirty="0">
                <a:latin typeface="Wingdings" pitchFamily="2" charset="2"/>
              </a:endParaRPr>
            </a:p>
          </p:txBody>
        </p:sp>
        <p:sp>
          <p:nvSpPr>
            <p:cNvPr id="15" name="Text Box 9"/>
            <p:cNvSpPr txBox="1">
              <a:spLocks noChangeArrowheads="1"/>
            </p:cNvSpPr>
            <p:nvPr/>
          </p:nvSpPr>
          <p:spPr bwMode="auto">
            <a:xfrm>
              <a:off x="3833" y="3299"/>
              <a:ext cx="1927" cy="853"/>
            </a:xfrm>
            <a:prstGeom prst="rect">
              <a:avLst/>
            </a:prstGeom>
            <a:noFill/>
            <a:ln w="9525">
              <a:noFill/>
              <a:miter lim="800000"/>
              <a:headEnd/>
              <a:tailEnd/>
            </a:ln>
          </p:spPr>
          <p:txBody>
            <a:bodyPr wrap="square">
              <a:spAutoFit/>
            </a:bodyPr>
            <a:lstStyle/>
            <a:p>
              <a:pPr algn="ctr"/>
              <a:r>
                <a:rPr lang="en-GB" sz="1500" dirty="0">
                  <a:solidFill>
                    <a:srgbClr val="FF0000"/>
                  </a:solidFill>
                </a:rPr>
                <a:t>Blocking by study day (especially useful where results are not so reproducible)</a:t>
              </a:r>
            </a:p>
          </p:txBody>
        </p:sp>
      </p:grpSp>
      <p:grpSp>
        <p:nvGrpSpPr>
          <p:cNvPr id="5" name="Group 10"/>
          <p:cNvGrpSpPr>
            <a:grpSpLocks/>
          </p:cNvGrpSpPr>
          <p:nvPr/>
        </p:nvGrpSpPr>
        <p:grpSpPr bwMode="auto">
          <a:xfrm>
            <a:off x="5656379" y="1200150"/>
            <a:ext cx="1771650" cy="1246584"/>
            <a:chOff x="4176" y="864"/>
            <a:chExt cx="1488" cy="1047"/>
          </a:xfrm>
        </p:grpSpPr>
        <p:sp>
          <p:nvSpPr>
            <p:cNvPr id="17" name="Text Box 11"/>
            <p:cNvSpPr txBox="1">
              <a:spLocks noChangeArrowheads="1"/>
            </p:cNvSpPr>
            <p:nvPr/>
          </p:nvSpPr>
          <p:spPr bwMode="auto">
            <a:xfrm>
              <a:off x="4176" y="1056"/>
              <a:ext cx="381" cy="504"/>
            </a:xfrm>
            <a:prstGeom prst="rect">
              <a:avLst/>
            </a:prstGeom>
            <a:noFill/>
            <a:ln w="9525">
              <a:noFill/>
              <a:miter lim="800000"/>
              <a:headEnd/>
              <a:tailEnd/>
            </a:ln>
          </p:spPr>
          <p:txBody>
            <a:bodyPr wrap="none">
              <a:spAutoFit/>
            </a:bodyPr>
            <a:lstStyle/>
            <a:p>
              <a:r>
                <a:rPr lang="en-GB" sz="3300">
                  <a:latin typeface="Wingdings" pitchFamily="2" charset="2"/>
                </a:rPr>
                <a:t>û</a:t>
              </a:r>
            </a:p>
          </p:txBody>
        </p:sp>
        <p:sp>
          <p:nvSpPr>
            <p:cNvPr id="18" name="Text Box 12"/>
            <p:cNvSpPr txBox="1">
              <a:spLocks noChangeArrowheads="1"/>
            </p:cNvSpPr>
            <p:nvPr/>
          </p:nvSpPr>
          <p:spPr bwMode="auto">
            <a:xfrm>
              <a:off x="4512" y="864"/>
              <a:ext cx="1152" cy="1047"/>
            </a:xfrm>
            <a:prstGeom prst="rect">
              <a:avLst/>
            </a:prstGeom>
            <a:noFill/>
            <a:ln w="9525">
              <a:noFill/>
              <a:miter lim="800000"/>
              <a:headEnd/>
              <a:tailEnd/>
            </a:ln>
          </p:spPr>
          <p:txBody>
            <a:bodyPr>
              <a:spAutoFit/>
            </a:bodyPr>
            <a:lstStyle/>
            <a:p>
              <a:pPr algn="ctr"/>
              <a:r>
                <a:rPr lang="en-GB" sz="1500">
                  <a:solidFill>
                    <a:srgbClr val="FF0000"/>
                  </a:solidFill>
                </a:rPr>
                <a:t>Treatment difference </a:t>
              </a:r>
            </a:p>
            <a:p>
              <a:pPr algn="ctr"/>
              <a:r>
                <a:rPr lang="en-GB" sz="1500">
                  <a:solidFill>
                    <a:srgbClr val="FF0000"/>
                  </a:solidFill>
                </a:rPr>
                <a:t>~ </a:t>
              </a:r>
            </a:p>
            <a:p>
              <a:pPr algn="ctr"/>
              <a:r>
                <a:rPr lang="en-GB" sz="1500">
                  <a:solidFill>
                    <a:srgbClr val="FF0000"/>
                  </a:solidFill>
                </a:rPr>
                <a:t>Day difference </a:t>
              </a:r>
            </a:p>
          </p:txBody>
        </p:sp>
      </p:grpSp>
      <p:sp>
        <p:nvSpPr>
          <p:cNvPr id="7" name="Title 6">
            <a:extLst>
              <a:ext uri="{FF2B5EF4-FFF2-40B4-BE49-F238E27FC236}">
                <a16:creationId xmlns:a16="http://schemas.microsoft.com/office/drawing/2014/main" id="{89A4EC21-3FAB-42F3-A7E1-1B86CD33B4F6}"/>
              </a:ext>
            </a:extLst>
          </p:cNvPr>
          <p:cNvSpPr>
            <a:spLocks noGrp="1"/>
          </p:cNvSpPr>
          <p:nvPr>
            <p:ph type="title"/>
          </p:nvPr>
        </p:nvSpPr>
        <p:spPr/>
        <p:txBody>
          <a:bodyPr/>
          <a:lstStyle/>
          <a:p>
            <a:pPr algn="l"/>
            <a:r>
              <a:rPr lang="en-GB" sz="2400" b="1" dirty="0">
                <a:solidFill>
                  <a:srgbClr val="830051"/>
                </a:solidFill>
                <a:latin typeface="Arial" panose="020B0604020202020204" pitchFamily="34" charset="0"/>
                <a:cs typeface="Arial" panose="020B0604020202020204" pitchFamily="34" charset="0"/>
              </a:rPr>
              <a:t>Blocking: example</a:t>
            </a:r>
            <a:br>
              <a:rPr lang="en-GB" sz="2400" b="1" dirty="0">
                <a:solidFill>
                  <a:srgbClr val="830051"/>
                </a:solidFill>
                <a:latin typeface="Arial" panose="020B0604020202020204" pitchFamily="34" charset="0"/>
                <a:cs typeface="Arial" panose="020B0604020202020204" pitchFamily="34" charset="0"/>
              </a:rPr>
            </a:br>
            <a:endParaRPr lang="sv-S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3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315641"/>
            <a:ext cx="4514850" cy="3052763"/>
          </a:xfrm>
          <a:prstGeom prst="rect">
            <a:avLst/>
          </a:prstGeom>
          <a:solidFill>
            <a:schemeClr val="bg1">
              <a:alpha val="50195"/>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9396" name="Text Box 4"/>
          <p:cNvSpPr txBox="1">
            <a:spLocks noChangeArrowheads="1"/>
          </p:cNvSpPr>
          <p:nvPr/>
        </p:nvSpPr>
        <p:spPr bwMode="auto">
          <a:xfrm>
            <a:off x="6415760" y="2772966"/>
            <a:ext cx="10118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sv-SE" sz="1350"/>
              <a:t>Day</a:t>
            </a:r>
          </a:p>
          <a:p>
            <a:pPr algn="ctr" eaLnBrk="1" hangingPunct="1"/>
            <a:r>
              <a:rPr lang="en-GB" altLang="sv-SE" sz="1350"/>
              <a:t>&amp;</a:t>
            </a:r>
          </a:p>
          <a:p>
            <a:pPr algn="ctr" eaLnBrk="1" hangingPunct="1"/>
            <a:r>
              <a:rPr lang="en-GB" altLang="sv-SE" sz="1350"/>
              <a:t>Treatment</a:t>
            </a:r>
          </a:p>
          <a:p>
            <a:pPr algn="ctr" eaLnBrk="1" hangingPunct="1"/>
            <a:r>
              <a:rPr lang="en-GB" altLang="sv-SE" sz="1350"/>
              <a:t>effects</a:t>
            </a:r>
          </a:p>
        </p:txBody>
      </p:sp>
      <p:grpSp>
        <p:nvGrpSpPr>
          <p:cNvPr id="2" name="Group 11"/>
          <p:cNvGrpSpPr>
            <a:grpSpLocks/>
          </p:cNvGrpSpPr>
          <p:nvPr/>
        </p:nvGrpSpPr>
        <p:grpSpPr bwMode="auto">
          <a:xfrm>
            <a:off x="6503191" y="1268016"/>
            <a:ext cx="1025128" cy="1089422"/>
            <a:chOff x="4502" y="1065"/>
            <a:chExt cx="861" cy="915"/>
          </a:xfrm>
        </p:grpSpPr>
        <p:sp>
          <p:nvSpPr>
            <p:cNvPr id="59400" name="Rectangle 6"/>
            <p:cNvSpPr>
              <a:spLocks noChangeArrowheads="1"/>
            </p:cNvSpPr>
            <p:nvPr/>
          </p:nvSpPr>
          <p:spPr bwMode="auto">
            <a:xfrm>
              <a:off x="4560" y="1440"/>
              <a:ext cx="96" cy="96"/>
            </a:xfrm>
            <a:prstGeom prst="rect">
              <a:avLst/>
            </a:prstGeom>
            <a:solidFill>
              <a:srgbClr val="2108B6"/>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sv-SE" sz="1350"/>
            </a:p>
          </p:txBody>
        </p:sp>
        <p:sp>
          <p:nvSpPr>
            <p:cNvPr id="59401" name="Rectangle 7"/>
            <p:cNvSpPr>
              <a:spLocks noChangeArrowheads="1"/>
            </p:cNvSpPr>
            <p:nvPr/>
          </p:nvSpPr>
          <p:spPr bwMode="auto">
            <a:xfrm>
              <a:off x="4560" y="1776"/>
              <a:ext cx="96" cy="96"/>
            </a:xfrm>
            <a:prstGeom prst="rect">
              <a:avLst/>
            </a:prstGeom>
            <a:solidFill>
              <a:srgbClr val="FF00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sv-SE" sz="1350"/>
            </a:p>
          </p:txBody>
        </p:sp>
        <p:sp>
          <p:nvSpPr>
            <p:cNvPr id="59402" name="Text Box 8"/>
            <p:cNvSpPr txBox="1">
              <a:spLocks noChangeArrowheads="1"/>
            </p:cNvSpPr>
            <p:nvPr/>
          </p:nvSpPr>
          <p:spPr bwMode="auto">
            <a:xfrm>
              <a:off x="4838" y="1368"/>
              <a:ext cx="5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sv-SE" sz="1350">
                  <a:latin typeface="Times New Roman" panose="02020603050405020304" pitchFamily="18" charset="0"/>
                </a:rPr>
                <a:t>Day 1</a:t>
              </a:r>
            </a:p>
          </p:txBody>
        </p:sp>
        <p:sp>
          <p:nvSpPr>
            <p:cNvPr id="59403" name="Text Box 9"/>
            <p:cNvSpPr txBox="1">
              <a:spLocks noChangeArrowheads="1"/>
            </p:cNvSpPr>
            <p:nvPr/>
          </p:nvSpPr>
          <p:spPr bwMode="auto">
            <a:xfrm>
              <a:off x="4848" y="1728"/>
              <a:ext cx="5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sv-SE" sz="1350">
                  <a:latin typeface="Times New Roman" panose="02020603050405020304" pitchFamily="18" charset="0"/>
                </a:rPr>
                <a:t>Day 2</a:t>
              </a:r>
            </a:p>
          </p:txBody>
        </p:sp>
        <p:sp>
          <p:nvSpPr>
            <p:cNvPr id="59404" name="Text Box 10"/>
            <p:cNvSpPr txBox="1">
              <a:spLocks noChangeArrowheads="1"/>
            </p:cNvSpPr>
            <p:nvPr/>
          </p:nvSpPr>
          <p:spPr bwMode="auto">
            <a:xfrm>
              <a:off x="4502" y="1065"/>
              <a:ext cx="5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sv-SE" sz="1500">
                  <a:latin typeface="Times New Roman" panose="02020603050405020304" pitchFamily="18" charset="0"/>
                </a:rPr>
                <a:t>Key :</a:t>
              </a:r>
            </a:p>
          </p:txBody>
        </p:sp>
      </p:grpSp>
      <p:sp>
        <p:nvSpPr>
          <p:cNvPr id="15" name="Rubrik 2">
            <a:extLst>
              <a:ext uri="{FF2B5EF4-FFF2-40B4-BE49-F238E27FC236}">
                <a16:creationId xmlns:a16="http://schemas.microsoft.com/office/drawing/2014/main" id="{BC2A35ED-62D2-44CD-8F0C-73A9177C2EE8}"/>
              </a:ext>
            </a:extLst>
          </p:cNvPr>
          <p:cNvSpPr>
            <a:spLocks noGrp="1"/>
          </p:cNvSpPr>
          <p:nvPr>
            <p:ph type="title"/>
          </p:nvPr>
        </p:nvSpPr>
        <p:spPr>
          <a:xfrm>
            <a:off x="237062" y="144000"/>
            <a:ext cx="8765651" cy="504000"/>
          </a:xfrm>
        </p:spPr>
        <p:txBody>
          <a:bodyPr/>
          <a:lstStyle/>
          <a:p>
            <a:pPr algn="l"/>
            <a:r>
              <a:rPr lang="sv-SE" sz="2400" b="1" dirty="0" err="1">
                <a:solidFill>
                  <a:schemeClr val="tx2"/>
                </a:solidFill>
                <a:latin typeface="Arial" panose="020B0604020202020204" pitchFamily="34" charset="0"/>
                <a:cs typeface="Arial" panose="020B0604020202020204" pitchFamily="34" charset="0"/>
              </a:rPr>
              <a:t>Example</a:t>
            </a:r>
            <a:endParaRPr lang="sv-SE"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21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87C9E780-33FF-4A01-A8FA-15448BD6DDA3}"/>
              </a:ext>
            </a:extLst>
          </p:cNvPr>
          <p:cNvSpPr>
            <a:spLocks noGrp="1"/>
          </p:cNvSpPr>
          <p:nvPr>
            <p:ph type="title"/>
          </p:nvPr>
        </p:nvSpPr>
        <p:spPr/>
        <p:txBody>
          <a:bodyPr/>
          <a:lstStyle/>
          <a:p>
            <a:r>
              <a:rPr lang="en-GB" dirty="0"/>
              <a:t>Overview</a:t>
            </a:r>
          </a:p>
        </p:txBody>
      </p:sp>
      <p:sp>
        <p:nvSpPr>
          <p:cNvPr id="21" name="Slide Number Placeholder 20">
            <a:extLst>
              <a:ext uri="{FF2B5EF4-FFF2-40B4-BE49-F238E27FC236}">
                <a16:creationId xmlns:a16="http://schemas.microsoft.com/office/drawing/2014/main" id="{75AD7393-6DBB-42E1-8F1B-EA1EF285106C}"/>
              </a:ext>
            </a:extLst>
          </p:cNvPr>
          <p:cNvSpPr>
            <a:spLocks noGrp="1"/>
          </p:cNvSpPr>
          <p:nvPr>
            <p:ph type="sldNum" sz="quarter" idx="4294967295"/>
          </p:nvPr>
        </p:nvSpPr>
        <p:spPr>
          <a:xfrm>
            <a:off x="0" y="4846638"/>
            <a:ext cx="395288" cy="161925"/>
          </a:xfrm>
        </p:spPr>
        <p:txBody>
          <a:bodyPr/>
          <a:lstStyle/>
          <a:p>
            <a:fld id="{3C4F54F3-C349-4609-AFEE-01462D5C7942}" type="slidenum">
              <a:rPr lang="en-GB" smtClean="0"/>
              <a:pPr/>
              <a:t>2</a:t>
            </a:fld>
            <a:endParaRPr lang="en-GB" dirty="0"/>
          </a:p>
        </p:txBody>
      </p:sp>
    </p:spTree>
    <p:extLst>
      <p:ext uri="{BB962C8B-B14F-4D97-AF65-F5344CB8AC3E}">
        <p14:creationId xmlns:p14="http://schemas.microsoft.com/office/powerpoint/2010/main" val="3650452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314450"/>
            <a:ext cx="4514850" cy="3053954"/>
          </a:xfrm>
          <a:prstGeom prst="rect">
            <a:avLst/>
          </a:prstGeom>
          <a:solidFill>
            <a:schemeClr val="bg1">
              <a:alpha val="50195"/>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2" name="Group 12"/>
          <p:cNvGrpSpPr>
            <a:grpSpLocks/>
          </p:cNvGrpSpPr>
          <p:nvPr/>
        </p:nvGrpSpPr>
        <p:grpSpPr bwMode="auto">
          <a:xfrm>
            <a:off x="6503191" y="1268016"/>
            <a:ext cx="1025128" cy="1089422"/>
            <a:chOff x="4502" y="1065"/>
            <a:chExt cx="861" cy="915"/>
          </a:xfrm>
        </p:grpSpPr>
        <p:sp>
          <p:nvSpPr>
            <p:cNvPr id="60424" name="Rectangle 5"/>
            <p:cNvSpPr>
              <a:spLocks noChangeArrowheads="1"/>
            </p:cNvSpPr>
            <p:nvPr/>
          </p:nvSpPr>
          <p:spPr bwMode="auto">
            <a:xfrm>
              <a:off x="4560" y="1440"/>
              <a:ext cx="96" cy="96"/>
            </a:xfrm>
            <a:prstGeom prst="rect">
              <a:avLst/>
            </a:prstGeom>
            <a:solidFill>
              <a:srgbClr val="2108B6"/>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sv-SE" sz="1350"/>
            </a:p>
          </p:txBody>
        </p:sp>
        <p:sp>
          <p:nvSpPr>
            <p:cNvPr id="60425" name="Rectangle 6"/>
            <p:cNvSpPr>
              <a:spLocks noChangeArrowheads="1"/>
            </p:cNvSpPr>
            <p:nvPr/>
          </p:nvSpPr>
          <p:spPr bwMode="auto">
            <a:xfrm>
              <a:off x="4560" y="1776"/>
              <a:ext cx="96" cy="96"/>
            </a:xfrm>
            <a:prstGeom prst="rect">
              <a:avLst/>
            </a:prstGeom>
            <a:solidFill>
              <a:srgbClr val="FF00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sv-SE" sz="1350"/>
            </a:p>
          </p:txBody>
        </p:sp>
        <p:sp>
          <p:nvSpPr>
            <p:cNvPr id="60426" name="Text Box 7"/>
            <p:cNvSpPr txBox="1">
              <a:spLocks noChangeArrowheads="1"/>
            </p:cNvSpPr>
            <p:nvPr/>
          </p:nvSpPr>
          <p:spPr bwMode="auto">
            <a:xfrm>
              <a:off x="4838" y="1368"/>
              <a:ext cx="5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sv-SE" sz="1350">
                  <a:latin typeface="Times New Roman" panose="02020603050405020304" pitchFamily="18" charset="0"/>
                </a:rPr>
                <a:t>Day 1</a:t>
              </a:r>
            </a:p>
          </p:txBody>
        </p:sp>
        <p:sp>
          <p:nvSpPr>
            <p:cNvPr id="60427" name="Text Box 8"/>
            <p:cNvSpPr txBox="1">
              <a:spLocks noChangeArrowheads="1"/>
            </p:cNvSpPr>
            <p:nvPr/>
          </p:nvSpPr>
          <p:spPr bwMode="auto">
            <a:xfrm>
              <a:off x="4848" y="1728"/>
              <a:ext cx="5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sv-SE" sz="1350">
                  <a:latin typeface="Times New Roman" panose="02020603050405020304" pitchFamily="18" charset="0"/>
                </a:rPr>
                <a:t>Day 2</a:t>
              </a:r>
            </a:p>
          </p:txBody>
        </p:sp>
        <p:sp>
          <p:nvSpPr>
            <p:cNvPr id="60428" name="Text Box 9"/>
            <p:cNvSpPr txBox="1">
              <a:spLocks noChangeArrowheads="1"/>
            </p:cNvSpPr>
            <p:nvPr/>
          </p:nvSpPr>
          <p:spPr bwMode="auto">
            <a:xfrm>
              <a:off x="4502" y="1065"/>
              <a:ext cx="5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sv-SE" sz="1500">
                  <a:latin typeface="Times New Roman" panose="02020603050405020304" pitchFamily="18" charset="0"/>
                </a:rPr>
                <a:t>Key :</a:t>
              </a:r>
            </a:p>
          </p:txBody>
        </p:sp>
      </p:grpSp>
      <p:sp>
        <p:nvSpPr>
          <p:cNvPr id="60420" name="Text Box 10"/>
          <p:cNvSpPr txBox="1">
            <a:spLocks noChangeArrowheads="1"/>
          </p:cNvSpPr>
          <p:nvPr/>
        </p:nvSpPr>
        <p:spPr bwMode="auto">
          <a:xfrm>
            <a:off x="6217444" y="2715817"/>
            <a:ext cx="1669256"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sv-SE" sz="1350"/>
              <a:t>Day effects removed</a:t>
            </a:r>
          </a:p>
          <a:p>
            <a:pPr eaLnBrk="1" hangingPunct="1"/>
            <a:r>
              <a:rPr lang="en-GB" altLang="sv-SE" sz="1350">
                <a:sym typeface="Wingdings" panose="05000000000000000000" pitchFamily="2" charset="2"/>
              </a:rPr>
              <a:t></a:t>
            </a:r>
          </a:p>
          <a:p>
            <a:pPr eaLnBrk="1" hangingPunct="1"/>
            <a:r>
              <a:rPr lang="en-GB" altLang="sv-SE" sz="1350">
                <a:sym typeface="Wingdings" panose="05000000000000000000" pitchFamily="2" charset="2"/>
              </a:rPr>
              <a:t>Less variability for judging treatment effects</a:t>
            </a:r>
            <a:endParaRPr lang="en-GB" altLang="sv-SE" sz="1350"/>
          </a:p>
        </p:txBody>
      </p:sp>
      <p:sp>
        <p:nvSpPr>
          <p:cNvPr id="11" name="Rubrik 2">
            <a:extLst>
              <a:ext uri="{FF2B5EF4-FFF2-40B4-BE49-F238E27FC236}">
                <a16:creationId xmlns:a16="http://schemas.microsoft.com/office/drawing/2014/main" id="{DD814CF2-F314-4525-B770-55C4ED51C098}"/>
              </a:ext>
            </a:extLst>
          </p:cNvPr>
          <p:cNvSpPr txBox="1">
            <a:spLocks/>
          </p:cNvSpPr>
          <p:nvPr/>
        </p:nvSpPr>
        <p:spPr>
          <a:xfrm>
            <a:off x="237062" y="144000"/>
            <a:ext cx="8765651" cy="504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b="1" dirty="0" err="1">
                <a:solidFill>
                  <a:schemeClr val="tx2"/>
                </a:solidFill>
                <a:latin typeface="Arial" panose="020B0604020202020204" pitchFamily="34" charset="0"/>
                <a:cs typeface="Arial" panose="020B0604020202020204" pitchFamily="34" charset="0"/>
              </a:rPr>
              <a:t>Blocking</a:t>
            </a:r>
            <a:endParaRPr lang="sv-SE" sz="2400" b="1" dirty="0">
              <a:solidFill>
                <a:schemeClr val="tx2"/>
              </a:solidFill>
              <a:latin typeface="Arial" panose="020B0604020202020204" pitchFamily="34" charset="0"/>
              <a:cs typeface="Arial" panose="020B0604020202020204" pitchFamily="34" charset="0"/>
            </a:endParaRPr>
          </a:p>
          <a:p>
            <a:pPr algn="l"/>
            <a:endParaRPr lang="sv-SE"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741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143001" y="329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sz="1350">
              <a:latin typeface="Arial" pitchFamily="34" charset="0"/>
              <a:cs typeface="Arial" pitchFamily="34" charset="0"/>
            </a:endParaRPr>
          </a:p>
        </p:txBody>
      </p:sp>
      <p:graphicFrame>
        <p:nvGraphicFramePr>
          <p:cNvPr id="11" name="Table 10"/>
          <p:cNvGraphicFramePr>
            <a:graphicFrameLocks noGrp="1"/>
          </p:cNvGraphicFramePr>
          <p:nvPr/>
        </p:nvGraphicFramePr>
        <p:xfrm>
          <a:off x="2465765" y="1841628"/>
          <a:ext cx="4104456" cy="2944368"/>
        </p:xfrm>
        <a:graphic>
          <a:graphicData uri="http://schemas.openxmlformats.org/drawingml/2006/table">
            <a:tbl>
              <a:tblPr/>
              <a:tblGrid>
                <a:gridCol w="1251947">
                  <a:extLst>
                    <a:ext uri="{9D8B030D-6E8A-4147-A177-3AD203B41FA5}">
                      <a16:colId xmlns:a16="http://schemas.microsoft.com/office/drawing/2014/main" val="20000"/>
                    </a:ext>
                  </a:extLst>
                </a:gridCol>
                <a:gridCol w="2282490">
                  <a:extLst>
                    <a:ext uri="{9D8B030D-6E8A-4147-A177-3AD203B41FA5}">
                      <a16:colId xmlns:a16="http://schemas.microsoft.com/office/drawing/2014/main" val="20001"/>
                    </a:ext>
                  </a:extLst>
                </a:gridCol>
                <a:gridCol w="570019">
                  <a:extLst>
                    <a:ext uri="{9D8B030D-6E8A-4147-A177-3AD203B41FA5}">
                      <a16:colId xmlns:a16="http://schemas.microsoft.com/office/drawing/2014/main" val="20002"/>
                    </a:ext>
                  </a:extLst>
                </a:gridCol>
              </a:tblGrid>
              <a:tr h="210312">
                <a:tc>
                  <a:txBody>
                    <a:bodyPr/>
                    <a:lstStyle/>
                    <a:p>
                      <a:pPr>
                        <a:lnSpc>
                          <a:spcPct val="115000"/>
                        </a:lnSpc>
                        <a:spcAft>
                          <a:spcPts val="0"/>
                        </a:spcAft>
                      </a:pPr>
                      <a:r>
                        <a:rPr lang="en-GB" sz="1200" dirty="0">
                          <a:latin typeface="Calibri"/>
                          <a:ea typeface="Calibri"/>
                          <a:cs typeface="Times New Roman"/>
                        </a:rPr>
                        <a:t>Animal Number</a:t>
                      </a:r>
                      <a:endParaRPr lang="en-GB"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Group</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Sex</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0312">
                <a:tc>
                  <a:txBody>
                    <a:bodyPr/>
                    <a:lstStyle/>
                    <a:p>
                      <a:pPr>
                        <a:lnSpc>
                          <a:spcPct val="115000"/>
                        </a:lnSpc>
                        <a:spcAft>
                          <a:spcPts val="0"/>
                        </a:spcAft>
                      </a:pPr>
                      <a:r>
                        <a:rPr lang="en-GB" sz="1200">
                          <a:latin typeface="Calibri"/>
                          <a:ea typeface="Calibri"/>
                          <a:cs typeface="Times New Roman"/>
                        </a:rPr>
                        <a:t>1</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1	vehicle control</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M</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0312">
                <a:tc>
                  <a:txBody>
                    <a:bodyPr/>
                    <a:lstStyle/>
                    <a:p>
                      <a:pPr>
                        <a:lnSpc>
                          <a:spcPct val="115000"/>
                        </a:lnSpc>
                        <a:spcAft>
                          <a:spcPts val="0"/>
                        </a:spcAft>
                      </a:pPr>
                      <a:r>
                        <a:rPr lang="en-GB" sz="1200">
                          <a:latin typeface="Calibri"/>
                          <a:ea typeface="Calibri"/>
                          <a:cs typeface="Times New Roman"/>
                        </a:rPr>
                        <a:t>61</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4	high dose</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M</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0312">
                <a:tc>
                  <a:txBody>
                    <a:bodyPr/>
                    <a:lstStyle/>
                    <a:p>
                      <a:pPr>
                        <a:lnSpc>
                          <a:spcPct val="115000"/>
                        </a:lnSpc>
                        <a:spcAft>
                          <a:spcPts val="0"/>
                        </a:spcAft>
                      </a:pPr>
                      <a:r>
                        <a:rPr lang="en-GB" sz="1200">
                          <a:latin typeface="Calibri"/>
                          <a:ea typeface="Calibri"/>
                          <a:cs typeface="Times New Roman"/>
                        </a:rPr>
                        <a:t>41</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3	medium dose</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M</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0312">
                <a:tc>
                  <a:txBody>
                    <a:bodyPr/>
                    <a:lstStyle/>
                    <a:p>
                      <a:pPr>
                        <a:lnSpc>
                          <a:spcPct val="115000"/>
                        </a:lnSpc>
                        <a:spcAft>
                          <a:spcPts val="0"/>
                        </a:spcAft>
                      </a:pPr>
                      <a:r>
                        <a:rPr lang="en-GB" sz="1200">
                          <a:latin typeface="Calibri"/>
                          <a:ea typeface="Calibri"/>
                          <a:cs typeface="Times New Roman"/>
                        </a:rPr>
                        <a:t>21</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2	low dose</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M</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0312">
                <a:tc>
                  <a:txBody>
                    <a:bodyPr/>
                    <a:lstStyle/>
                    <a:p>
                      <a:pPr>
                        <a:lnSpc>
                          <a:spcPct val="115000"/>
                        </a:lnSpc>
                        <a:spcAft>
                          <a:spcPts val="0"/>
                        </a:spcAft>
                      </a:pPr>
                      <a:r>
                        <a:rPr lang="en-GB" sz="1200">
                          <a:latin typeface="Calibri"/>
                          <a:ea typeface="Calibri"/>
                          <a:cs typeface="Times New Roman"/>
                        </a:rPr>
                        <a:t>11</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1	vehicle control</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F</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0312">
                <a:tc>
                  <a:txBody>
                    <a:bodyPr/>
                    <a:lstStyle/>
                    <a:p>
                      <a:pPr>
                        <a:lnSpc>
                          <a:spcPct val="115000"/>
                        </a:lnSpc>
                        <a:spcAft>
                          <a:spcPts val="0"/>
                        </a:spcAft>
                      </a:pPr>
                      <a:r>
                        <a:rPr lang="en-GB" sz="1200">
                          <a:latin typeface="Calibri"/>
                          <a:ea typeface="Calibri"/>
                          <a:cs typeface="Times New Roman"/>
                        </a:rPr>
                        <a:t>71</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Calibri"/>
                          <a:ea typeface="Calibri"/>
                          <a:cs typeface="Times New Roman"/>
                        </a:rPr>
                        <a:t>4	high dose</a:t>
                      </a:r>
                      <a:endParaRPr lang="en-GB"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F</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0312">
                <a:tc>
                  <a:txBody>
                    <a:bodyPr/>
                    <a:lstStyle/>
                    <a:p>
                      <a:pPr>
                        <a:lnSpc>
                          <a:spcPct val="115000"/>
                        </a:lnSpc>
                        <a:spcAft>
                          <a:spcPts val="0"/>
                        </a:spcAft>
                      </a:pPr>
                      <a:r>
                        <a:rPr lang="en-GB" sz="1200">
                          <a:latin typeface="Calibri"/>
                          <a:ea typeface="Calibri"/>
                          <a:cs typeface="Times New Roman"/>
                        </a:rPr>
                        <a:t>51</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3	medium dose</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F</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0312">
                <a:tc>
                  <a:txBody>
                    <a:bodyPr/>
                    <a:lstStyle/>
                    <a:p>
                      <a:pPr>
                        <a:lnSpc>
                          <a:spcPct val="115000"/>
                        </a:lnSpc>
                        <a:spcAft>
                          <a:spcPts val="0"/>
                        </a:spcAft>
                      </a:pPr>
                      <a:r>
                        <a:rPr lang="en-GB" sz="1200">
                          <a:latin typeface="Calibri"/>
                          <a:ea typeface="Calibri"/>
                          <a:cs typeface="Times New Roman"/>
                        </a:rPr>
                        <a:t>31</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2	low dose</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F</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0312">
                <a:tc>
                  <a:txBody>
                    <a:bodyPr/>
                    <a:lstStyle/>
                    <a:p>
                      <a:pPr>
                        <a:lnSpc>
                          <a:spcPct val="115000"/>
                        </a:lnSpc>
                        <a:spcAft>
                          <a:spcPts val="0"/>
                        </a:spcAft>
                      </a:pPr>
                      <a:r>
                        <a:rPr lang="en-GB" sz="1200">
                          <a:latin typeface="Calibri"/>
                          <a:ea typeface="Calibri"/>
                          <a:cs typeface="Times New Roman"/>
                        </a:rPr>
                        <a:t>2</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1	vehicle control</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M</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0312">
                <a:tc>
                  <a:txBody>
                    <a:bodyPr/>
                    <a:lstStyle/>
                    <a:p>
                      <a:pPr>
                        <a:lnSpc>
                          <a:spcPct val="115000"/>
                        </a:lnSpc>
                        <a:spcAft>
                          <a:spcPts val="0"/>
                        </a:spcAft>
                      </a:pPr>
                      <a:r>
                        <a:rPr lang="en-GB" sz="1200">
                          <a:latin typeface="Calibri"/>
                          <a:ea typeface="Calibri"/>
                          <a:cs typeface="Times New Roman"/>
                        </a:rPr>
                        <a:t>62</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4	high dose</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M</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0312">
                <a:tc>
                  <a:txBody>
                    <a:bodyPr/>
                    <a:lstStyle/>
                    <a:p>
                      <a:pPr>
                        <a:lnSpc>
                          <a:spcPct val="115000"/>
                        </a:lnSpc>
                        <a:spcAft>
                          <a:spcPts val="0"/>
                        </a:spcAft>
                      </a:pPr>
                      <a:r>
                        <a:rPr lang="en-GB" sz="1200">
                          <a:latin typeface="Calibri"/>
                          <a:ea typeface="Calibri"/>
                          <a:cs typeface="Times New Roman"/>
                        </a:rPr>
                        <a:t>42</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3	medium dose</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M</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0312">
                <a:tc>
                  <a:txBody>
                    <a:bodyPr/>
                    <a:lstStyle/>
                    <a:p>
                      <a:pPr>
                        <a:lnSpc>
                          <a:spcPct val="115000"/>
                        </a:lnSpc>
                        <a:spcAft>
                          <a:spcPts val="0"/>
                        </a:spcAft>
                      </a:pPr>
                      <a:r>
                        <a:rPr lang="en-GB" sz="1200">
                          <a:latin typeface="Calibri"/>
                          <a:ea typeface="Calibri"/>
                          <a:cs typeface="Times New Roman"/>
                        </a:rPr>
                        <a:t>22</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2	low dose</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M</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0312">
                <a:tc>
                  <a:txBody>
                    <a:bodyPr/>
                    <a:lstStyle/>
                    <a:p>
                      <a:pPr>
                        <a:lnSpc>
                          <a:spcPct val="115000"/>
                        </a:lnSpc>
                        <a:spcAft>
                          <a:spcPts val="0"/>
                        </a:spcAft>
                      </a:pPr>
                      <a:r>
                        <a:rPr lang="en-GB" sz="1200">
                          <a:latin typeface="Calibri"/>
                          <a:ea typeface="Calibri"/>
                          <a:cs typeface="Times New Roman"/>
                        </a:rPr>
                        <a:t>etc</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Calibri"/>
                          <a:ea typeface="Calibri"/>
                          <a:cs typeface="Times New Roman"/>
                        </a:rPr>
                        <a:t>etc</a:t>
                      </a:r>
                      <a:endParaRPr lang="en-GB"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Calibri"/>
                          <a:ea typeface="Calibri"/>
                          <a:cs typeface="Times New Roman"/>
                        </a:rPr>
                        <a:t>etc</a:t>
                      </a:r>
                      <a:endParaRPr lang="en-GB"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7889" name="Rectangle 1"/>
          <p:cNvSpPr>
            <a:spLocks noChangeArrowheads="1"/>
          </p:cNvSpPr>
          <p:nvPr/>
        </p:nvSpPr>
        <p:spPr bwMode="auto">
          <a:xfrm>
            <a:off x="1359024" y="1022814"/>
            <a:ext cx="6399330" cy="6232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ts val="450"/>
              </a:spcAft>
            </a:pPr>
            <a:r>
              <a:rPr lang="en-GB" sz="1200" dirty="0">
                <a:latin typeface="Arial" pitchFamily="34" charset="0"/>
                <a:ea typeface="Calibri" pitchFamily="34" charset="0"/>
                <a:cs typeface="Times New Roman" pitchFamily="18" charset="0"/>
              </a:rPr>
              <a:t>The prescribed necropsy order for the main study animals starts with the lowest numbered male animal in each group, followed by the lowest numbered female in each group, with groups appearing in the order: vehicle control, high, medium and low dose.</a:t>
            </a:r>
            <a:endParaRPr lang="en-GB" sz="1050" dirty="0">
              <a:latin typeface="Arial" pitchFamily="34" charset="0"/>
              <a:cs typeface="Arial" pitchFamily="34" charset="0"/>
            </a:endParaRPr>
          </a:p>
        </p:txBody>
      </p:sp>
      <p:sp>
        <p:nvSpPr>
          <p:cNvPr id="12" name="Rubrik 2">
            <a:extLst>
              <a:ext uri="{FF2B5EF4-FFF2-40B4-BE49-F238E27FC236}">
                <a16:creationId xmlns:a16="http://schemas.microsoft.com/office/drawing/2014/main" id="{76FFBE62-F2DC-4DA9-9D31-126BA66E446C}"/>
              </a:ext>
            </a:extLst>
          </p:cNvPr>
          <p:cNvSpPr txBox="1">
            <a:spLocks/>
          </p:cNvSpPr>
          <p:nvPr/>
        </p:nvSpPr>
        <p:spPr>
          <a:xfrm>
            <a:off x="237062" y="144000"/>
            <a:ext cx="8765651" cy="504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1800" b="1" dirty="0" err="1">
                <a:solidFill>
                  <a:schemeClr val="tx2"/>
                </a:solidFill>
                <a:latin typeface="Arial" panose="020B0604020202020204" pitchFamily="34" charset="0"/>
                <a:cs typeface="Arial" panose="020B0604020202020204" pitchFamily="34" charset="0"/>
              </a:rPr>
              <a:t>Appropriate</a:t>
            </a:r>
            <a:r>
              <a:rPr lang="sv-SE" sz="1800" b="1" dirty="0">
                <a:solidFill>
                  <a:schemeClr val="tx2"/>
                </a:solidFill>
                <a:latin typeface="Arial" panose="020B0604020202020204" pitchFamily="34" charset="0"/>
                <a:cs typeface="Arial" panose="020B0604020202020204" pitchFamily="34" charset="0"/>
              </a:rPr>
              <a:t> </a:t>
            </a:r>
            <a:r>
              <a:rPr lang="sv-SE" sz="1800" b="1" dirty="0" err="1">
                <a:solidFill>
                  <a:schemeClr val="tx2"/>
                </a:solidFill>
                <a:latin typeface="Arial" panose="020B0604020202020204" pitchFamily="34" charset="0"/>
                <a:cs typeface="Arial" panose="020B0604020202020204" pitchFamily="34" charset="0"/>
              </a:rPr>
              <a:t>processing</a:t>
            </a:r>
            <a:r>
              <a:rPr lang="sv-SE" sz="1800" b="1" dirty="0">
                <a:solidFill>
                  <a:schemeClr val="tx2"/>
                </a:solidFill>
                <a:latin typeface="Arial" panose="020B0604020202020204" pitchFamily="34" charset="0"/>
                <a:cs typeface="Arial" panose="020B0604020202020204" pitchFamily="34" charset="0"/>
              </a:rPr>
              <a:t> order for </a:t>
            </a:r>
            <a:r>
              <a:rPr lang="sv-SE" sz="1800" b="1" dirty="0" err="1">
                <a:solidFill>
                  <a:schemeClr val="tx2"/>
                </a:solidFill>
                <a:latin typeface="Arial" panose="020B0604020202020204" pitchFamily="34" charset="0"/>
                <a:cs typeface="Arial" panose="020B0604020202020204" pitchFamily="34" charset="0"/>
              </a:rPr>
              <a:t>treatment</a:t>
            </a:r>
            <a:r>
              <a:rPr lang="sv-SE" sz="1800" b="1" dirty="0">
                <a:solidFill>
                  <a:schemeClr val="tx2"/>
                </a:solidFill>
                <a:latin typeface="Arial" panose="020B0604020202020204" pitchFamily="34" charset="0"/>
                <a:cs typeface="Arial" panose="020B0604020202020204" pitchFamily="34" charset="0"/>
              </a:rPr>
              <a:t>, sampling and termination</a:t>
            </a:r>
          </a:p>
        </p:txBody>
      </p:sp>
    </p:spTree>
    <p:extLst>
      <p:ext uri="{BB962C8B-B14F-4D97-AF65-F5344CB8AC3E}">
        <p14:creationId xmlns:p14="http://schemas.microsoft.com/office/powerpoint/2010/main" val="2594838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1"/>
          </p:nvPr>
        </p:nvSpPr>
        <p:spPr>
          <a:xfrm>
            <a:off x="237600" y="716267"/>
            <a:ext cx="7056000" cy="491287"/>
          </a:xfrm>
        </p:spPr>
        <p:txBody>
          <a:bodyPr/>
          <a:lstStyle/>
          <a:p>
            <a:r>
              <a:rPr lang="en-GB" sz="1200" dirty="0">
                <a:latin typeface="+mn-lt"/>
              </a:rPr>
              <a:t>This refers to the order that samples taken from animals are going to be processed and/or analysed or assessed. Check that this order is not going to introduce bias.</a:t>
            </a:r>
            <a:endParaRPr lang="sv-SE" sz="1200" dirty="0">
              <a:latin typeface="+mn-lt"/>
            </a:endParaRPr>
          </a:p>
        </p:txBody>
      </p:sp>
      <p:grpSp>
        <p:nvGrpSpPr>
          <p:cNvPr id="7" name="Grupp 12"/>
          <p:cNvGrpSpPr>
            <a:grpSpLocks noChangeAspect="1"/>
          </p:cNvGrpSpPr>
          <p:nvPr/>
        </p:nvGrpSpPr>
        <p:grpSpPr>
          <a:xfrm>
            <a:off x="525811" y="1528998"/>
            <a:ext cx="7932557" cy="2518858"/>
            <a:chOff x="2697428" y="2857995"/>
            <a:chExt cx="4717402" cy="1497936"/>
          </a:xfrm>
        </p:grpSpPr>
        <p:grpSp>
          <p:nvGrpSpPr>
            <p:cNvPr id="13" name="Group 75"/>
            <p:cNvGrpSpPr>
              <a:grpSpLocks noChangeAspect="1"/>
            </p:cNvGrpSpPr>
            <p:nvPr/>
          </p:nvGrpSpPr>
          <p:grpSpPr>
            <a:xfrm>
              <a:off x="2697428" y="2954730"/>
              <a:ext cx="2373989" cy="1273626"/>
              <a:chOff x="22399481" y="22385593"/>
              <a:chExt cx="12061401" cy="6039388"/>
            </a:xfrm>
          </p:grpSpPr>
          <p:pic>
            <p:nvPicPr>
              <p:cNvPr id="10" name="Content Placeholder 25" descr="roi_mean_fold.png"/>
              <p:cNvPicPr>
                <a:picLocks noChangeAspect="1"/>
              </p:cNvPicPr>
              <p:nvPr/>
            </p:nvPicPr>
            <p:blipFill>
              <a:blip r:embed="rId2" cstate="print"/>
              <a:srcRect t="13438" r="3307" b="2520"/>
              <a:stretch>
                <a:fillRect/>
              </a:stretch>
            </p:blipFill>
            <p:spPr>
              <a:xfrm>
                <a:off x="22399481" y="22385593"/>
                <a:ext cx="12061401" cy="6039388"/>
              </a:xfrm>
              <a:prstGeom prst="rect">
                <a:avLst/>
              </a:prstGeom>
            </p:spPr>
          </p:pic>
          <p:sp>
            <p:nvSpPr>
              <p:cNvPr id="11" name="TextBox 43"/>
              <p:cNvSpPr txBox="1"/>
              <p:nvPr/>
            </p:nvSpPr>
            <p:spPr>
              <a:xfrm>
                <a:off x="24993587" y="22641651"/>
                <a:ext cx="2485475" cy="944962"/>
              </a:xfrm>
              <a:prstGeom prst="rect">
                <a:avLst/>
              </a:prstGeom>
              <a:noFill/>
            </p:spPr>
            <p:txBody>
              <a:bodyPr wrap="none" rtlCol="0">
                <a:spAutoFit/>
              </a:bodyPr>
              <a:ls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200" dirty="0">
                    <a:solidFill>
                      <a:srgbClr val="00B0F0"/>
                    </a:solidFill>
                  </a:rPr>
                  <a:t>Plate 1</a:t>
                </a:r>
              </a:p>
            </p:txBody>
          </p:sp>
          <p:sp>
            <p:nvSpPr>
              <p:cNvPr id="12" name="TextBox 44"/>
              <p:cNvSpPr txBox="1"/>
              <p:nvPr/>
            </p:nvSpPr>
            <p:spPr>
              <a:xfrm>
                <a:off x="30322186" y="22641651"/>
                <a:ext cx="2485475" cy="944962"/>
              </a:xfrm>
              <a:prstGeom prst="rect">
                <a:avLst/>
              </a:prstGeom>
              <a:noFill/>
            </p:spPr>
            <p:txBody>
              <a:bodyPr wrap="none" rtlCol="0">
                <a:spAutoFit/>
              </a:bodyPr>
              <a:ls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200" dirty="0">
                    <a:solidFill>
                      <a:srgbClr val="00B0F0"/>
                    </a:solidFill>
                  </a:rPr>
                  <a:t>Plate 2</a:t>
                </a:r>
              </a:p>
            </p:txBody>
          </p:sp>
        </p:grpSp>
        <p:sp>
          <p:nvSpPr>
            <p:cNvPr id="8" name="TextBox 45"/>
            <p:cNvSpPr txBox="1"/>
            <p:nvPr/>
          </p:nvSpPr>
          <p:spPr>
            <a:xfrm>
              <a:off x="5116696" y="2857995"/>
              <a:ext cx="2298134" cy="1077294"/>
            </a:xfrm>
            <a:prstGeom prst="rect">
              <a:avLst/>
            </a:prstGeom>
            <a:noFill/>
          </p:spPr>
          <p:txBody>
            <a:bodyPr wrap="square" lIns="19916" tIns="9958" rIns="19916" bIns="9958" rtlCol="0">
              <a:spAutoFit/>
            </a:bodyPr>
            <a:ls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buFont typeface="Arial" pitchFamily="34" charset="0"/>
                <a:buChar char="•"/>
              </a:pPr>
              <a:r>
                <a:rPr lang="en-US" sz="1200" b="0" dirty="0"/>
                <a:t>The variability is affected by assessment occasion which has impact to treatment effect.</a:t>
              </a:r>
            </a:p>
            <a:p>
              <a:endParaRPr lang="en-US" sz="1200" b="0" dirty="0"/>
            </a:p>
            <a:p>
              <a:pPr>
                <a:buFont typeface="Arial" pitchFamily="34" charset="0"/>
                <a:buChar char="•"/>
              </a:pPr>
              <a:r>
                <a:rPr lang="en-US" sz="1200" b="0" dirty="0"/>
                <a:t>Sometimes difference for the same measured area is almost 2-fold.</a:t>
              </a:r>
            </a:p>
            <a:p>
              <a:endParaRPr lang="en-US" sz="1200" b="0" dirty="0"/>
            </a:p>
            <a:p>
              <a:pPr>
                <a:buFont typeface="Arial" pitchFamily="34" charset="0"/>
                <a:buChar char="•"/>
              </a:pPr>
              <a:r>
                <a:rPr lang="en-US" sz="1200" b="0" dirty="0"/>
                <a:t>Evidence of systematic effects dependent on order of assessment</a:t>
              </a:r>
            </a:p>
          </p:txBody>
        </p:sp>
        <p:sp>
          <p:nvSpPr>
            <p:cNvPr id="9" name="TextBox 46"/>
            <p:cNvSpPr txBox="1"/>
            <p:nvPr/>
          </p:nvSpPr>
          <p:spPr>
            <a:xfrm>
              <a:off x="2711685" y="4208610"/>
              <a:ext cx="3321436" cy="147321"/>
            </a:xfrm>
            <a:prstGeom prst="rect">
              <a:avLst/>
            </a:prstGeom>
            <a:noFill/>
          </p:spPr>
          <p:txBody>
            <a:bodyPr wrap="none" lIns="19916" tIns="9958" rIns="19916" bIns="9958" rtlCol="0">
              <a:spAutoFit/>
            </a:bodyPr>
            <a:ls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200" dirty="0"/>
                <a:t>Randomization of assessment order introduced to reduce bias</a:t>
              </a:r>
            </a:p>
          </p:txBody>
        </p:sp>
      </p:grpSp>
      <p:sp>
        <p:nvSpPr>
          <p:cNvPr id="17" name="Rubrik 2">
            <a:extLst>
              <a:ext uri="{FF2B5EF4-FFF2-40B4-BE49-F238E27FC236}">
                <a16:creationId xmlns:a16="http://schemas.microsoft.com/office/drawing/2014/main" id="{AA638101-D485-4DBF-BCA0-590BE4647E72}"/>
              </a:ext>
            </a:extLst>
          </p:cNvPr>
          <p:cNvSpPr txBox="1">
            <a:spLocks/>
          </p:cNvSpPr>
          <p:nvPr/>
        </p:nvSpPr>
        <p:spPr>
          <a:xfrm>
            <a:off x="237062" y="144000"/>
            <a:ext cx="8765651" cy="504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000" b="1" dirty="0" err="1">
                <a:solidFill>
                  <a:schemeClr val="tx2"/>
                </a:solidFill>
                <a:latin typeface="Arial" panose="020B0604020202020204" pitchFamily="34" charset="0"/>
                <a:cs typeface="Arial" panose="020B0604020202020204" pitchFamily="34" charset="0"/>
              </a:rPr>
              <a:t>Appropriate</a:t>
            </a:r>
            <a:r>
              <a:rPr lang="sv-SE" sz="2000" b="1" dirty="0">
                <a:solidFill>
                  <a:schemeClr val="tx2"/>
                </a:solidFill>
                <a:latin typeface="Arial" panose="020B0604020202020204" pitchFamily="34" charset="0"/>
                <a:cs typeface="Arial" panose="020B0604020202020204" pitchFamily="34" charset="0"/>
              </a:rPr>
              <a:t> order for </a:t>
            </a:r>
            <a:r>
              <a:rPr lang="sv-SE" sz="2000" b="1" dirty="0" err="1">
                <a:solidFill>
                  <a:schemeClr val="tx2"/>
                </a:solidFill>
                <a:latin typeface="Arial" panose="020B0604020202020204" pitchFamily="34" charset="0"/>
                <a:cs typeface="Arial" panose="020B0604020202020204" pitchFamily="34" charset="0"/>
              </a:rPr>
              <a:t>sample</a:t>
            </a:r>
            <a:r>
              <a:rPr lang="sv-SE" sz="2000" b="1" dirty="0">
                <a:solidFill>
                  <a:schemeClr val="tx2"/>
                </a:solidFill>
                <a:latin typeface="Arial" panose="020B0604020202020204" pitchFamily="34" charset="0"/>
                <a:cs typeface="Arial" panose="020B0604020202020204" pitchFamily="34" charset="0"/>
              </a:rPr>
              <a:t> </a:t>
            </a:r>
            <a:r>
              <a:rPr lang="sv-SE" sz="2000" b="1" dirty="0" err="1">
                <a:solidFill>
                  <a:schemeClr val="tx2"/>
                </a:solidFill>
                <a:latin typeface="Arial" panose="020B0604020202020204" pitchFamily="34" charset="0"/>
                <a:cs typeface="Arial" panose="020B0604020202020204" pitchFamily="34" charset="0"/>
              </a:rPr>
              <a:t>processing</a:t>
            </a:r>
            <a:r>
              <a:rPr lang="sv-SE" sz="2000" b="1" dirty="0">
                <a:solidFill>
                  <a:schemeClr val="tx2"/>
                </a:solidFill>
                <a:latin typeface="Arial" panose="020B0604020202020204" pitchFamily="34" charset="0"/>
                <a:cs typeface="Arial" panose="020B0604020202020204" pitchFamily="34" charset="0"/>
              </a:rPr>
              <a:t> and </a:t>
            </a:r>
            <a:r>
              <a:rPr lang="sv-SE" sz="2000" b="1" dirty="0" err="1">
                <a:solidFill>
                  <a:schemeClr val="tx2"/>
                </a:solidFill>
                <a:latin typeface="Arial" panose="020B0604020202020204" pitchFamily="34" charset="0"/>
                <a:cs typeface="Arial" panose="020B0604020202020204" pitchFamily="34" charset="0"/>
              </a:rPr>
              <a:t>analysis</a:t>
            </a:r>
            <a:endParaRPr lang="sv-SE"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61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1032387" y="720591"/>
            <a:ext cx="6617955" cy="648072"/>
          </a:xfrm>
        </p:spPr>
        <p:txBody>
          <a:bodyPr>
            <a:noAutofit/>
          </a:bodyPr>
          <a:lstStyle/>
          <a:p>
            <a:r>
              <a:rPr lang="en-GB" sz="1200" dirty="0"/>
              <a:t>As with allocating animals / cages to study groups, and performing in-life procedures, the goal is to keep the risk of bias in the study as low as possible, and to maximise the chance of generating meaningful estimates of treatment effects,  whilst processing tissues/samples</a:t>
            </a:r>
          </a:p>
        </p:txBody>
      </p:sp>
      <p:sp>
        <p:nvSpPr>
          <p:cNvPr id="12" name="Rubrik 2">
            <a:extLst>
              <a:ext uri="{FF2B5EF4-FFF2-40B4-BE49-F238E27FC236}">
                <a16:creationId xmlns:a16="http://schemas.microsoft.com/office/drawing/2014/main" id="{8864E904-F222-48DA-A779-B0DE4F648C78}"/>
              </a:ext>
            </a:extLst>
          </p:cNvPr>
          <p:cNvSpPr txBox="1">
            <a:spLocks/>
          </p:cNvSpPr>
          <p:nvPr/>
        </p:nvSpPr>
        <p:spPr>
          <a:xfrm>
            <a:off x="237062" y="144000"/>
            <a:ext cx="8765651" cy="504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000" b="1" dirty="0" err="1">
                <a:solidFill>
                  <a:schemeClr val="tx2"/>
                </a:solidFill>
                <a:latin typeface="Arial" panose="020B0604020202020204" pitchFamily="34" charset="0"/>
                <a:cs typeface="Arial" panose="020B0604020202020204" pitchFamily="34" charset="0"/>
              </a:rPr>
              <a:t>Appropriate</a:t>
            </a:r>
            <a:r>
              <a:rPr lang="sv-SE" sz="2000" b="1" dirty="0">
                <a:solidFill>
                  <a:schemeClr val="tx2"/>
                </a:solidFill>
                <a:latin typeface="Arial" panose="020B0604020202020204" pitchFamily="34" charset="0"/>
                <a:cs typeface="Arial" panose="020B0604020202020204" pitchFamily="34" charset="0"/>
              </a:rPr>
              <a:t> order for </a:t>
            </a:r>
            <a:r>
              <a:rPr lang="sv-SE" sz="2000" b="1" dirty="0" err="1">
                <a:solidFill>
                  <a:schemeClr val="tx2"/>
                </a:solidFill>
                <a:latin typeface="Arial" panose="020B0604020202020204" pitchFamily="34" charset="0"/>
                <a:cs typeface="Arial" panose="020B0604020202020204" pitchFamily="34" charset="0"/>
              </a:rPr>
              <a:t>sample</a:t>
            </a:r>
            <a:r>
              <a:rPr lang="sv-SE" sz="2000" b="1" dirty="0">
                <a:solidFill>
                  <a:schemeClr val="tx2"/>
                </a:solidFill>
                <a:latin typeface="Arial" panose="020B0604020202020204" pitchFamily="34" charset="0"/>
                <a:cs typeface="Arial" panose="020B0604020202020204" pitchFamily="34" charset="0"/>
              </a:rPr>
              <a:t> </a:t>
            </a:r>
            <a:r>
              <a:rPr lang="sv-SE" sz="2000" b="1" dirty="0" err="1">
                <a:solidFill>
                  <a:schemeClr val="tx2"/>
                </a:solidFill>
                <a:latin typeface="Arial" panose="020B0604020202020204" pitchFamily="34" charset="0"/>
                <a:cs typeface="Arial" panose="020B0604020202020204" pitchFamily="34" charset="0"/>
              </a:rPr>
              <a:t>processing</a:t>
            </a:r>
            <a:r>
              <a:rPr lang="sv-SE" sz="2000" b="1" dirty="0">
                <a:solidFill>
                  <a:schemeClr val="tx2"/>
                </a:solidFill>
                <a:latin typeface="Arial" panose="020B0604020202020204" pitchFamily="34" charset="0"/>
                <a:cs typeface="Arial" panose="020B0604020202020204" pitchFamily="34" charset="0"/>
              </a:rPr>
              <a:t> and </a:t>
            </a:r>
            <a:r>
              <a:rPr lang="sv-SE" sz="2000" b="1" dirty="0" err="1">
                <a:solidFill>
                  <a:schemeClr val="tx2"/>
                </a:solidFill>
                <a:latin typeface="Arial" panose="020B0604020202020204" pitchFamily="34" charset="0"/>
                <a:cs typeface="Arial" panose="020B0604020202020204" pitchFamily="34" charset="0"/>
              </a:rPr>
              <a:t>analysis</a:t>
            </a:r>
            <a:endParaRPr lang="sv-SE" sz="2000" b="1" dirty="0">
              <a:solidFill>
                <a:schemeClr val="tx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3A0241E-7191-4442-A154-B3C2752235AA}"/>
              </a:ext>
            </a:extLst>
          </p:cNvPr>
          <p:cNvPicPr>
            <a:picLocks noChangeAspect="1"/>
          </p:cNvPicPr>
          <p:nvPr/>
        </p:nvPicPr>
        <p:blipFill>
          <a:blip r:embed="rId3"/>
          <a:stretch>
            <a:fillRect/>
          </a:stretch>
        </p:blipFill>
        <p:spPr>
          <a:xfrm>
            <a:off x="3399213" y="1786016"/>
            <a:ext cx="2659610" cy="1630821"/>
          </a:xfrm>
          <a:prstGeom prst="rect">
            <a:avLst/>
          </a:prstGeom>
        </p:spPr>
      </p:pic>
      <p:pic>
        <p:nvPicPr>
          <p:cNvPr id="13" name="Picture 12">
            <a:extLst>
              <a:ext uri="{FF2B5EF4-FFF2-40B4-BE49-F238E27FC236}">
                <a16:creationId xmlns:a16="http://schemas.microsoft.com/office/drawing/2014/main" id="{4F5AFC48-B4FB-46F6-94C2-04871953D95E}"/>
              </a:ext>
            </a:extLst>
          </p:cNvPr>
          <p:cNvPicPr>
            <a:picLocks noChangeAspect="1"/>
          </p:cNvPicPr>
          <p:nvPr/>
        </p:nvPicPr>
        <p:blipFill>
          <a:blip r:embed="rId4"/>
          <a:stretch>
            <a:fillRect/>
          </a:stretch>
        </p:blipFill>
        <p:spPr>
          <a:xfrm>
            <a:off x="318375" y="1801258"/>
            <a:ext cx="2469094" cy="1615580"/>
          </a:xfrm>
          <a:prstGeom prst="rect">
            <a:avLst/>
          </a:prstGeom>
        </p:spPr>
      </p:pic>
      <p:pic>
        <p:nvPicPr>
          <p:cNvPr id="14" name="Picture 13">
            <a:extLst>
              <a:ext uri="{FF2B5EF4-FFF2-40B4-BE49-F238E27FC236}">
                <a16:creationId xmlns:a16="http://schemas.microsoft.com/office/drawing/2014/main" id="{9B31CC56-68CF-4DD1-85F6-3478B6B334CB}"/>
              </a:ext>
            </a:extLst>
          </p:cNvPr>
          <p:cNvPicPr>
            <a:picLocks noChangeAspect="1"/>
          </p:cNvPicPr>
          <p:nvPr/>
        </p:nvPicPr>
        <p:blipFill>
          <a:blip r:embed="rId5"/>
          <a:stretch>
            <a:fillRect/>
          </a:stretch>
        </p:blipFill>
        <p:spPr>
          <a:xfrm>
            <a:off x="1271741" y="3416838"/>
            <a:ext cx="768493" cy="871362"/>
          </a:xfrm>
          <a:prstGeom prst="rect">
            <a:avLst/>
          </a:prstGeom>
        </p:spPr>
      </p:pic>
      <p:pic>
        <p:nvPicPr>
          <p:cNvPr id="15" name="Picture 14">
            <a:extLst>
              <a:ext uri="{FF2B5EF4-FFF2-40B4-BE49-F238E27FC236}">
                <a16:creationId xmlns:a16="http://schemas.microsoft.com/office/drawing/2014/main" id="{4E6C910D-4001-439F-B3F9-47EAB7EAFBDB}"/>
              </a:ext>
            </a:extLst>
          </p:cNvPr>
          <p:cNvPicPr>
            <a:picLocks noChangeAspect="1"/>
          </p:cNvPicPr>
          <p:nvPr/>
        </p:nvPicPr>
        <p:blipFill>
          <a:blip r:embed="rId6"/>
          <a:stretch>
            <a:fillRect/>
          </a:stretch>
        </p:blipFill>
        <p:spPr>
          <a:xfrm>
            <a:off x="4322617" y="3448034"/>
            <a:ext cx="937733" cy="840165"/>
          </a:xfrm>
          <a:prstGeom prst="rect">
            <a:avLst/>
          </a:prstGeom>
        </p:spPr>
      </p:pic>
      <p:pic>
        <p:nvPicPr>
          <p:cNvPr id="16" name="Picture 15">
            <a:extLst>
              <a:ext uri="{FF2B5EF4-FFF2-40B4-BE49-F238E27FC236}">
                <a16:creationId xmlns:a16="http://schemas.microsoft.com/office/drawing/2014/main" id="{4D6D13E7-6B6A-4C5D-BA15-573E75652D8F}"/>
              </a:ext>
            </a:extLst>
          </p:cNvPr>
          <p:cNvPicPr>
            <a:picLocks noChangeAspect="1"/>
          </p:cNvPicPr>
          <p:nvPr/>
        </p:nvPicPr>
        <p:blipFill>
          <a:blip r:embed="rId7"/>
          <a:stretch>
            <a:fillRect/>
          </a:stretch>
        </p:blipFill>
        <p:spPr>
          <a:xfrm>
            <a:off x="7260774" y="3600547"/>
            <a:ext cx="953366" cy="533885"/>
          </a:xfrm>
          <a:prstGeom prst="rect">
            <a:avLst/>
          </a:prstGeom>
        </p:spPr>
      </p:pic>
      <p:pic>
        <p:nvPicPr>
          <p:cNvPr id="17" name="Picture 16">
            <a:extLst>
              <a:ext uri="{FF2B5EF4-FFF2-40B4-BE49-F238E27FC236}">
                <a16:creationId xmlns:a16="http://schemas.microsoft.com/office/drawing/2014/main" id="{0BEA62D8-3AC9-4156-9AC1-7BB13AECB33F}"/>
              </a:ext>
            </a:extLst>
          </p:cNvPr>
          <p:cNvPicPr>
            <a:picLocks noChangeAspect="1"/>
          </p:cNvPicPr>
          <p:nvPr/>
        </p:nvPicPr>
        <p:blipFill>
          <a:blip r:embed="rId8"/>
          <a:stretch>
            <a:fillRect/>
          </a:stretch>
        </p:blipFill>
        <p:spPr>
          <a:xfrm>
            <a:off x="6444703" y="1786016"/>
            <a:ext cx="2585508" cy="1710998"/>
          </a:xfrm>
          <a:prstGeom prst="rect">
            <a:avLst/>
          </a:prstGeom>
        </p:spPr>
      </p:pic>
    </p:spTree>
    <p:extLst>
      <p:ext uri="{BB962C8B-B14F-4D97-AF65-F5344CB8AC3E}">
        <p14:creationId xmlns:p14="http://schemas.microsoft.com/office/powerpoint/2010/main" val="2524891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1375200" y="806293"/>
            <a:ext cx="6275142" cy="495366"/>
          </a:xfrm>
        </p:spPr>
        <p:txBody>
          <a:bodyPr>
            <a:noAutofit/>
          </a:bodyPr>
          <a:lstStyle/>
          <a:p>
            <a:r>
              <a:rPr lang="en-GB" sz="1200" dirty="0"/>
              <a:t>Assurance that the model continues to perform satisfactorily, that we will quickly spot any changes in performance and any opportunities to reduce unwanted variation.</a:t>
            </a:r>
          </a:p>
        </p:txBody>
      </p:sp>
      <p:grpSp>
        <p:nvGrpSpPr>
          <p:cNvPr id="4" name="Group 8"/>
          <p:cNvGrpSpPr/>
          <p:nvPr/>
        </p:nvGrpSpPr>
        <p:grpSpPr>
          <a:xfrm>
            <a:off x="1979526" y="1346614"/>
            <a:ext cx="5022744" cy="2970070"/>
            <a:chOff x="395288" y="981075"/>
            <a:chExt cx="8497589" cy="5256213"/>
          </a:xfrm>
        </p:grpSpPr>
        <p:pic>
          <p:nvPicPr>
            <p:cNvPr id="10" name="Picture 2"/>
            <p:cNvPicPr>
              <a:picLocks noChangeAspect="1" noChangeArrowheads="1"/>
            </p:cNvPicPr>
            <p:nvPr/>
          </p:nvPicPr>
          <p:blipFill>
            <a:blip r:embed="rId3" cstate="print"/>
            <a:srcRect/>
            <a:stretch>
              <a:fillRect/>
            </a:stretch>
          </p:blipFill>
          <p:spPr bwMode="auto">
            <a:xfrm>
              <a:off x="395288" y="981075"/>
              <a:ext cx="8277225" cy="5256213"/>
            </a:xfrm>
            <a:prstGeom prst="rect">
              <a:avLst/>
            </a:prstGeom>
            <a:noFill/>
            <a:ln w="9525">
              <a:noFill/>
              <a:miter lim="800000"/>
              <a:headEnd/>
              <a:tailEnd/>
            </a:ln>
          </p:spPr>
        </p:pic>
        <p:sp>
          <p:nvSpPr>
            <p:cNvPr id="11" name="Oval 9"/>
            <p:cNvSpPr>
              <a:spLocks noChangeArrowheads="1"/>
            </p:cNvSpPr>
            <p:nvPr/>
          </p:nvSpPr>
          <p:spPr bwMode="auto">
            <a:xfrm>
              <a:off x="7740352" y="1838796"/>
              <a:ext cx="1152525" cy="804221"/>
            </a:xfrm>
            <a:prstGeom prst="ellipse">
              <a:avLst/>
            </a:prstGeom>
            <a:noFill/>
            <a:ln w="38100">
              <a:solidFill>
                <a:srgbClr val="00B050"/>
              </a:solidFill>
              <a:miter lim="800000"/>
              <a:headEnd/>
              <a:tailEnd/>
            </a:ln>
          </p:spPr>
          <p:txBody>
            <a:bodyPr anchor="ctr">
              <a:spAutoFit/>
            </a:bodyPr>
            <a:lstStyle/>
            <a:p>
              <a:pPr algn="ctr">
                <a:spcBef>
                  <a:spcPct val="50000"/>
                </a:spcBef>
              </a:pPr>
              <a:endParaRPr lang="en-US" sz="1500">
                <a:solidFill>
                  <a:schemeClr val="bg1"/>
                </a:solidFill>
              </a:endParaRPr>
            </a:p>
          </p:txBody>
        </p:sp>
      </p:grpSp>
      <p:sp>
        <p:nvSpPr>
          <p:cNvPr id="12" name="Rubrik 2">
            <a:extLst>
              <a:ext uri="{FF2B5EF4-FFF2-40B4-BE49-F238E27FC236}">
                <a16:creationId xmlns:a16="http://schemas.microsoft.com/office/drawing/2014/main" id="{E86FAD66-00F7-435B-8C2E-CAE9E1B172A0}"/>
              </a:ext>
            </a:extLst>
          </p:cNvPr>
          <p:cNvSpPr txBox="1">
            <a:spLocks/>
          </p:cNvSpPr>
          <p:nvPr/>
        </p:nvSpPr>
        <p:spPr>
          <a:xfrm>
            <a:off x="237062" y="144000"/>
            <a:ext cx="8765651" cy="504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000" b="1" dirty="0" err="1">
                <a:solidFill>
                  <a:schemeClr val="tx2"/>
                </a:solidFill>
                <a:latin typeface="Arial" panose="020B0604020202020204" pitchFamily="34" charset="0"/>
                <a:cs typeface="Arial" panose="020B0604020202020204" pitchFamily="34" charset="0"/>
              </a:rPr>
              <a:t>Monitoring</a:t>
            </a:r>
            <a:endParaRPr lang="sv-SE"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141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D24B21-11E7-45D2-B8EC-795DDCBD3CB8}"/>
              </a:ext>
            </a:extLst>
          </p:cNvPr>
          <p:cNvSpPr>
            <a:spLocks noGrp="1"/>
          </p:cNvSpPr>
          <p:nvPr>
            <p:ph type="title"/>
          </p:nvPr>
        </p:nvSpPr>
        <p:spPr/>
        <p:txBody>
          <a:bodyPr/>
          <a:lstStyle/>
          <a:p>
            <a:r>
              <a:rPr lang="en-GB" dirty="0"/>
              <a:t>Trends</a:t>
            </a:r>
          </a:p>
        </p:txBody>
      </p:sp>
      <p:sp>
        <p:nvSpPr>
          <p:cNvPr id="6" name="Slide Number Placeholder 5">
            <a:extLst>
              <a:ext uri="{FF2B5EF4-FFF2-40B4-BE49-F238E27FC236}">
                <a16:creationId xmlns:a16="http://schemas.microsoft.com/office/drawing/2014/main" id="{FEF1CFE8-66C7-4C79-8452-CFACCCA7CF39}"/>
              </a:ext>
            </a:extLst>
          </p:cNvPr>
          <p:cNvSpPr>
            <a:spLocks noGrp="1"/>
          </p:cNvSpPr>
          <p:nvPr>
            <p:ph type="sldNum" sz="quarter" idx="4294967295"/>
          </p:nvPr>
        </p:nvSpPr>
        <p:spPr>
          <a:xfrm>
            <a:off x="0" y="4846638"/>
            <a:ext cx="395288" cy="161925"/>
          </a:xfrm>
        </p:spPr>
        <p:txBody>
          <a:bodyPr/>
          <a:lstStyle/>
          <a:p>
            <a:pPr>
              <a:defRPr/>
            </a:pPr>
            <a:fld id="{1748D8EB-9301-403A-889B-E8DDB32CFF4A}" type="slidenum">
              <a:rPr lang="en-GB" smtClean="0"/>
              <a:pPr>
                <a:defRPr/>
              </a:pPr>
              <a:t>25</a:t>
            </a:fld>
            <a:endParaRPr lang="en-GB" dirty="0"/>
          </a:p>
        </p:txBody>
      </p:sp>
    </p:spTree>
    <p:extLst>
      <p:ext uri="{BB962C8B-B14F-4D97-AF65-F5344CB8AC3E}">
        <p14:creationId xmlns:p14="http://schemas.microsoft.com/office/powerpoint/2010/main" val="601812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CF2E7C-78EA-4BC5-806D-34DB30AAD9D4}"/>
              </a:ext>
            </a:extLst>
          </p:cNvPr>
          <p:cNvSpPr>
            <a:spLocks noGrp="1"/>
          </p:cNvSpPr>
          <p:nvPr>
            <p:ph type="title"/>
          </p:nvPr>
        </p:nvSpPr>
        <p:spPr/>
        <p:txBody>
          <a:bodyPr/>
          <a:lstStyle/>
          <a:p>
            <a:r>
              <a:rPr lang="en-GB" dirty="0"/>
              <a:t>Trends</a:t>
            </a:r>
          </a:p>
        </p:txBody>
      </p:sp>
      <p:sp>
        <p:nvSpPr>
          <p:cNvPr id="4" name="Content Placeholder 3">
            <a:extLst>
              <a:ext uri="{FF2B5EF4-FFF2-40B4-BE49-F238E27FC236}">
                <a16:creationId xmlns:a16="http://schemas.microsoft.com/office/drawing/2014/main" id="{BC683876-6794-45DB-8E1A-A85A29CEBDA5}"/>
              </a:ext>
            </a:extLst>
          </p:cNvPr>
          <p:cNvSpPr>
            <a:spLocks noGrp="1"/>
          </p:cNvSpPr>
          <p:nvPr>
            <p:ph idx="16"/>
          </p:nvPr>
        </p:nvSpPr>
        <p:spPr/>
        <p:txBody>
          <a:bodyPr/>
          <a:lstStyle/>
          <a:p>
            <a:r>
              <a:rPr lang="en-GB" dirty="0"/>
              <a:t>Move away from a null hypothesis testing framework</a:t>
            </a:r>
          </a:p>
          <a:p>
            <a:pPr lvl="1"/>
            <a:r>
              <a:rPr lang="en-GB" dirty="0"/>
              <a:t>Estimation</a:t>
            </a:r>
          </a:p>
          <a:p>
            <a:pPr lvl="1"/>
            <a:r>
              <a:rPr lang="en-GB" dirty="0"/>
              <a:t>Bayesian statistics</a:t>
            </a:r>
          </a:p>
          <a:p>
            <a:r>
              <a:rPr lang="en-GB" dirty="0"/>
              <a:t>Best practices from clinical statistics</a:t>
            </a:r>
          </a:p>
          <a:p>
            <a:pPr lvl="1"/>
            <a:r>
              <a:rPr lang="en-GB" dirty="0"/>
              <a:t>Pre-registration</a:t>
            </a:r>
          </a:p>
          <a:p>
            <a:pPr lvl="1"/>
            <a:r>
              <a:rPr lang="en-GB" dirty="0"/>
              <a:t>More complex designs</a:t>
            </a:r>
          </a:p>
          <a:p>
            <a:pPr lvl="1"/>
            <a:r>
              <a:rPr lang="en-GB" dirty="0"/>
              <a:t>Meta-analytic techniques</a:t>
            </a:r>
          </a:p>
          <a:p>
            <a:r>
              <a:rPr lang="en-GB" dirty="0"/>
              <a:t>Reproducibility</a:t>
            </a:r>
          </a:p>
        </p:txBody>
      </p:sp>
    </p:spTree>
    <p:extLst>
      <p:ext uri="{BB962C8B-B14F-4D97-AF65-F5344CB8AC3E}">
        <p14:creationId xmlns:p14="http://schemas.microsoft.com/office/powerpoint/2010/main" val="4147163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27</a:t>
            </a:fld>
            <a:endParaRPr lang="en-GB" dirty="0"/>
          </a:p>
        </p:txBody>
      </p:sp>
    </p:spTree>
    <p:extLst>
      <p:ext uri="{BB962C8B-B14F-4D97-AF65-F5344CB8AC3E}">
        <p14:creationId xmlns:p14="http://schemas.microsoft.com/office/powerpoint/2010/main" val="57458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959625-019D-4591-A956-28C7429A7445}"/>
              </a:ext>
            </a:extLst>
          </p:cNvPr>
          <p:cNvSpPr>
            <a:spLocks noGrp="1"/>
          </p:cNvSpPr>
          <p:nvPr>
            <p:ph type="title"/>
          </p:nvPr>
        </p:nvSpPr>
        <p:spPr>
          <a:xfrm>
            <a:off x="237601" y="144000"/>
            <a:ext cx="8280000" cy="504000"/>
          </a:xfrm>
        </p:spPr>
        <p:txBody>
          <a:bodyPr/>
          <a:lstStyle/>
          <a:p>
            <a:r>
              <a:rPr lang="en-GB" dirty="0"/>
              <a:t>Drug development pipeline</a:t>
            </a:r>
          </a:p>
        </p:txBody>
      </p:sp>
      <p:sp>
        <p:nvSpPr>
          <p:cNvPr id="15" name="Callout: Right Arrow 14">
            <a:extLst>
              <a:ext uri="{FF2B5EF4-FFF2-40B4-BE49-F238E27FC236}">
                <a16:creationId xmlns:a16="http://schemas.microsoft.com/office/drawing/2014/main" id="{175506E6-F13A-42DC-A000-2488BF476023}"/>
              </a:ext>
            </a:extLst>
          </p:cNvPr>
          <p:cNvSpPr/>
          <p:nvPr/>
        </p:nvSpPr>
        <p:spPr>
          <a:xfrm>
            <a:off x="104251" y="2114550"/>
            <a:ext cx="1968500" cy="914400"/>
          </a:xfrm>
          <a:prstGeom prst="rightArrowCallou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In silico</a:t>
            </a:r>
          </a:p>
        </p:txBody>
      </p:sp>
      <p:sp>
        <p:nvSpPr>
          <p:cNvPr id="17" name="Callout: Right Arrow 16">
            <a:extLst>
              <a:ext uri="{FF2B5EF4-FFF2-40B4-BE49-F238E27FC236}">
                <a16:creationId xmlns:a16="http://schemas.microsoft.com/office/drawing/2014/main" id="{BD7F6B34-7648-4FD6-885C-6838F6466444}"/>
              </a:ext>
            </a:extLst>
          </p:cNvPr>
          <p:cNvSpPr/>
          <p:nvPr/>
        </p:nvSpPr>
        <p:spPr>
          <a:xfrm>
            <a:off x="2072751" y="2114550"/>
            <a:ext cx="1968500" cy="914400"/>
          </a:xfrm>
          <a:prstGeom prst="rightArrowCallou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In vitro</a:t>
            </a:r>
          </a:p>
        </p:txBody>
      </p:sp>
      <p:sp>
        <p:nvSpPr>
          <p:cNvPr id="18" name="Callout: Right Arrow 17">
            <a:extLst>
              <a:ext uri="{FF2B5EF4-FFF2-40B4-BE49-F238E27FC236}">
                <a16:creationId xmlns:a16="http://schemas.microsoft.com/office/drawing/2014/main" id="{A5B0BEA0-B1ED-4201-BD74-7A9E110C7388}"/>
              </a:ext>
            </a:extLst>
          </p:cNvPr>
          <p:cNvSpPr/>
          <p:nvPr/>
        </p:nvSpPr>
        <p:spPr>
          <a:xfrm>
            <a:off x="4041251" y="2114550"/>
            <a:ext cx="1968500" cy="914400"/>
          </a:xfrm>
          <a:prstGeom prst="rightArrowCallou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In vivo</a:t>
            </a:r>
          </a:p>
        </p:txBody>
      </p:sp>
      <p:sp>
        <p:nvSpPr>
          <p:cNvPr id="24" name="Callout: Right Arrow 23">
            <a:extLst>
              <a:ext uri="{FF2B5EF4-FFF2-40B4-BE49-F238E27FC236}">
                <a16:creationId xmlns:a16="http://schemas.microsoft.com/office/drawing/2014/main" id="{5233DB4C-49FA-4F8D-B105-7CA28BD3855A}"/>
              </a:ext>
            </a:extLst>
          </p:cNvPr>
          <p:cNvSpPr/>
          <p:nvPr/>
        </p:nvSpPr>
        <p:spPr>
          <a:xfrm>
            <a:off x="6009751" y="2114550"/>
            <a:ext cx="1968500" cy="914400"/>
          </a:xfrm>
          <a:prstGeom prst="rightArrowCallou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clinical</a:t>
            </a:r>
          </a:p>
        </p:txBody>
      </p:sp>
      <p:sp>
        <p:nvSpPr>
          <p:cNvPr id="25" name="Flowchart: Process 24">
            <a:extLst>
              <a:ext uri="{FF2B5EF4-FFF2-40B4-BE49-F238E27FC236}">
                <a16:creationId xmlns:a16="http://schemas.microsoft.com/office/drawing/2014/main" id="{6AAF52D1-2E5B-4E09-A830-9D72B521101C}"/>
              </a:ext>
            </a:extLst>
          </p:cNvPr>
          <p:cNvSpPr/>
          <p:nvPr/>
        </p:nvSpPr>
        <p:spPr>
          <a:xfrm>
            <a:off x="7978251" y="2114550"/>
            <a:ext cx="914400" cy="914400"/>
          </a:xfrm>
          <a:prstGeom prst="flowChartProcess">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market</a:t>
            </a:r>
          </a:p>
        </p:txBody>
      </p:sp>
    </p:spTree>
    <p:extLst>
      <p:ext uri="{BB962C8B-B14F-4D97-AF65-F5344CB8AC3E}">
        <p14:creationId xmlns:p14="http://schemas.microsoft.com/office/powerpoint/2010/main" val="273241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232B-B7EF-4716-A022-991103F4AC1F}"/>
              </a:ext>
            </a:extLst>
          </p:cNvPr>
          <p:cNvSpPr>
            <a:spLocks noGrp="1"/>
          </p:cNvSpPr>
          <p:nvPr>
            <p:ph type="title"/>
          </p:nvPr>
        </p:nvSpPr>
        <p:spPr/>
        <p:txBody>
          <a:bodyPr/>
          <a:lstStyle/>
          <a:p>
            <a:r>
              <a:rPr lang="en-GB" dirty="0"/>
              <a:t>Drug development “pipeline”</a:t>
            </a:r>
          </a:p>
        </p:txBody>
      </p:sp>
      <p:sp>
        <p:nvSpPr>
          <p:cNvPr id="21" name="Slide Number Placeholder 20">
            <a:extLst>
              <a:ext uri="{FF2B5EF4-FFF2-40B4-BE49-F238E27FC236}">
                <a16:creationId xmlns:a16="http://schemas.microsoft.com/office/drawing/2014/main" id="{98D49202-4248-4BC1-A135-7982496D7B07}"/>
              </a:ext>
            </a:extLst>
          </p:cNvPr>
          <p:cNvSpPr>
            <a:spLocks noGrp="1"/>
          </p:cNvSpPr>
          <p:nvPr>
            <p:ph type="sldNum" sz="quarter" idx="4"/>
          </p:nvPr>
        </p:nvSpPr>
        <p:spPr/>
        <p:txBody>
          <a:bodyPr/>
          <a:lstStyle/>
          <a:p>
            <a:fld id="{3C4F54F3-C349-4609-AFEE-01462D5C7942}" type="slidenum">
              <a:rPr lang="en-GB" smtClean="0"/>
              <a:pPr/>
              <a:t>4</a:t>
            </a:fld>
            <a:endParaRPr lang="en-GB" dirty="0"/>
          </a:p>
        </p:txBody>
      </p:sp>
      <p:pic>
        <p:nvPicPr>
          <p:cNvPr id="23" name="Picture 22">
            <a:extLst>
              <a:ext uri="{FF2B5EF4-FFF2-40B4-BE49-F238E27FC236}">
                <a16:creationId xmlns:a16="http://schemas.microsoft.com/office/drawing/2014/main" id="{88644494-3FE7-47E7-895D-F7D3ACE2DB5F}"/>
              </a:ext>
            </a:extLst>
          </p:cNvPr>
          <p:cNvPicPr>
            <a:picLocks noChangeAspect="1"/>
          </p:cNvPicPr>
          <p:nvPr/>
        </p:nvPicPr>
        <p:blipFill>
          <a:blip r:embed="rId2"/>
          <a:stretch>
            <a:fillRect/>
          </a:stretch>
        </p:blipFill>
        <p:spPr>
          <a:xfrm>
            <a:off x="2820935" y="577850"/>
            <a:ext cx="3112251" cy="4565650"/>
          </a:xfrm>
          <a:prstGeom prst="rect">
            <a:avLst/>
          </a:prstGeom>
        </p:spPr>
      </p:pic>
      <p:sp>
        <p:nvSpPr>
          <p:cNvPr id="24" name="Rectangle 23">
            <a:extLst>
              <a:ext uri="{FF2B5EF4-FFF2-40B4-BE49-F238E27FC236}">
                <a16:creationId xmlns:a16="http://schemas.microsoft.com/office/drawing/2014/main" id="{0EE9D15B-0EBA-47DF-A36E-7F3E80F5F799}"/>
              </a:ext>
            </a:extLst>
          </p:cNvPr>
          <p:cNvSpPr/>
          <p:nvPr/>
        </p:nvSpPr>
        <p:spPr>
          <a:xfrm>
            <a:off x="5981700" y="4796949"/>
            <a:ext cx="2535360" cy="261610"/>
          </a:xfrm>
          <a:prstGeom prst="rect">
            <a:avLst/>
          </a:prstGeom>
        </p:spPr>
        <p:txBody>
          <a:bodyPr wrap="square">
            <a:spAutoFit/>
          </a:bodyPr>
          <a:lstStyle/>
          <a:p>
            <a:r>
              <a:rPr lang="en-GB" sz="1100" dirty="0"/>
              <a:t>https://ncats.nih.gov/translation/maps</a:t>
            </a:r>
          </a:p>
        </p:txBody>
      </p:sp>
    </p:spTree>
    <p:extLst>
      <p:ext uri="{BB962C8B-B14F-4D97-AF65-F5344CB8AC3E}">
        <p14:creationId xmlns:p14="http://schemas.microsoft.com/office/powerpoint/2010/main" val="94914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2A9A-C73A-4D32-8ABB-7C3F42ECF808}"/>
              </a:ext>
            </a:extLst>
          </p:cNvPr>
          <p:cNvSpPr>
            <a:spLocks noGrp="1"/>
          </p:cNvSpPr>
          <p:nvPr>
            <p:ph type="title"/>
          </p:nvPr>
        </p:nvSpPr>
        <p:spPr/>
        <p:txBody>
          <a:bodyPr/>
          <a:lstStyle/>
          <a:p>
            <a:r>
              <a:rPr lang="en-GB" dirty="0"/>
              <a:t>Goals</a:t>
            </a:r>
          </a:p>
        </p:txBody>
      </p:sp>
      <p:sp>
        <p:nvSpPr>
          <p:cNvPr id="21" name="Slide Number Placeholder 20">
            <a:extLst>
              <a:ext uri="{FF2B5EF4-FFF2-40B4-BE49-F238E27FC236}">
                <a16:creationId xmlns:a16="http://schemas.microsoft.com/office/drawing/2014/main" id="{FC1BE56A-F425-4080-B806-BDF9258A46A1}"/>
              </a:ext>
            </a:extLst>
          </p:cNvPr>
          <p:cNvSpPr>
            <a:spLocks noGrp="1"/>
          </p:cNvSpPr>
          <p:nvPr>
            <p:ph type="sldNum" sz="quarter" idx="4"/>
          </p:nvPr>
        </p:nvSpPr>
        <p:spPr/>
        <p:txBody>
          <a:bodyPr/>
          <a:lstStyle/>
          <a:p>
            <a:fld id="{3C4F54F3-C349-4609-AFEE-01462D5C7942}" type="slidenum">
              <a:rPr lang="en-GB" smtClean="0"/>
              <a:pPr/>
              <a:t>5</a:t>
            </a:fld>
            <a:endParaRPr lang="en-GB" dirty="0"/>
          </a:p>
        </p:txBody>
      </p:sp>
      <p:sp>
        <p:nvSpPr>
          <p:cNvPr id="22" name="Content Placeholder 21">
            <a:extLst>
              <a:ext uri="{FF2B5EF4-FFF2-40B4-BE49-F238E27FC236}">
                <a16:creationId xmlns:a16="http://schemas.microsoft.com/office/drawing/2014/main" id="{B72FC115-840C-42FF-89C4-8992BFF9C628}"/>
              </a:ext>
            </a:extLst>
          </p:cNvPr>
          <p:cNvSpPr>
            <a:spLocks noGrp="1"/>
          </p:cNvSpPr>
          <p:nvPr>
            <p:ph idx="16"/>
          </p:nvPr>
        </p:nvSpPr>
        <p:spPr/>
        <p:txBody>
          <a:bodyPr/>
          <a:lstStyle/>
          <a:p>
            <a:r>
              <a:rPr lang="en-GB" dirty="0"/>
              <a:t>Move working drugs forward as quickly and efficiently as possible</a:t>
            </a:r>
          </a:p>
          <a:p>
            <a:pPr lvl="1"/>
            <a:r>
              <a:rPr lang="en-GB" dirty="0"/>
              <a:t>Patient benefit</a:t>
            </a:r>
          </a:p>
          <a:p>
            <a:pPr lvl="1"/>
            <a:r>
              <a:rPr lang="en-GB" dirty="0"/>
              <a:t>Limited patent protection</a:t>
            </a:r>
          </a:p>
          <a:p>
            <a:r>
              <a:rPr lang="en-GB" dirty="0"/>
              <a:t>Stop non-working/unsafe drugs as early as possible</a:t>
            </a:r>
          </a:p>
          <a:p>
            <a:pPr lvl="1"/>
            <a:r>
              <a:rPr lang="en-GB" dirty="0"/>
              <a:t>No harm to patients</a:t>
            </a:r>
          </a:p>
          <a:p>
            <a:pPr lvl="1"/>
            <a:r>
              <a:rPr lang="en-GB" dirty="0"/>
              <a:t>Free up resources</a:t>
            </a:r>
          </a:p>
        </p:txBody>
      </p:sp>
    </p:spTree>
    <p:extLst>
      <p:ext uri="{BB962C8B-B14F-4D97-AF65-F5344CB8AC3E}">
        <p14:creationId xmlns:p14="http://schemas.microsoft.com/office/powerpoint/2010/main" val="355060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A984-F724-4EF1-8B00-B24F44E65809}"/>
              </a:ext>
            </a:extLst>
          </p:cNvPr>
          <p:cNvSpPr>
            <a:spLocks noGrp="1"/>
          </p:cNvSpPr>
          <p:nvPr>
            <p:ph type="title"/>
          </p:nvPr>
        </p:nvSpPr>
        <p:spPr/>
        <p:txBody>
          <a:bodyPr/>
          <a:lstStyle/>
          <a:p>
            <a:r>
              <a:rPr lang="en-GB" dirty="0"/>
              <a:t>In-vivo models</a:t>
            </a:r>
          </a:p>
        </p:txBody>
      </p:sp>
      <p:sp>
        <p:nvSpPr>
          <p:cNvPr id="21" name="Slide Number Placeholder 20">
            <a:extLst>
              <a:ext uri="{FF2B5EF4-FFF2-40B4-BE49-F238E27FC236}">
                <a16:creationId xmlns:a16="http://schemas.microsoft.com/office/drawing/2014/main" id="{62CB40E7-522A-4CD8-88FD-1C0AEE774ABD}"/>
              </a:ext>
            </a:extLst>
          </p:cNvPr>
          <p:cNvSpPr>
            <a:spLocks noGrp="1"/>
          </p:cNvSpPr>
          <p:nvPr>
            <p:ph type="sldNum" sz="quarter" idx="4"/>
          </p:nvPr>
        </p:nvSpPr>
        <p:spPr/>
        <p:txBody>
          <a:bodyPr/>
          <a:lstStyle/>
          <a:p>
            <a:fld id="{3C4F54F3-C349-4609-AFEE-01462D5C7942}" type="slidenum">
              <a:rPr lang="en-GB" smtClean="0"/>
              <a:pPr/>
              <a:t>6</a:t>
            </a:fld>
            <a:endParaRPr lang="en-GB" dirty="0"/>
          </a:p>
        </p:txBody>
      </p:sp>
      <p:sp>
        <p:nvSpPr>
          <p:cNvPr id="22" name="Content Placeholder 21">
            <a:extLst>
              <a:ext uri="{FF2B5EF4-FFF2-40B4-BE49-F238E27FC236}">
                <a16:creationId xmlns:a16="http://schemas.microsoft.com/office/drawing/2014/main" id="{433D77AE-70BB-4316-873E-FB2AE108A668}"/>
              </a:ext>
            </a:extLst>
          </p:cNvPr>
          <p:cNvSpPr>
            <a:spLocks noGrp="1"/>
          </p:cNvSpPr>
          <p:nvPr>
            <p:ph idx="16"/>
          </p:nvPr>
        </p:nvSpPr>
        <p:spPr/>
        <p:txBody>
          <a:bodyPr/>
          <a:lstStyle/>
          <a:p>
            <a:r>
              <a:rPr lang="en-GB" dirty="0"/>
              <a:t>Regulatory and ethical requirements to demonstrate efficacy and safety in animals before clinical phases</a:t>
            </a:r>
          </a:p>
          <a:p>
            <a:r>
              <a:rPr lang="en-GB" dirty="0"/>
              <a:t>Model organisms need to be well characterized</a:t>
            </a:r>
          </a:p>
          <a:p>
            <a:pPr lvl="1"/>
            <a:r>
              <a:rPr lang="en-GB" dirty="0"/>
              <a:t>Specific phenotypes</a:t>
            </a:r>
          </a:p>
          <a:p>
            <a:pPr lvl="1"/>
            <a:r>
              <a:rPr lang="en-GB" dirty="0"/>
              <a:t>Useful even if different from humans</a:t>
            </a:r>
          </a:p>
          <a:p>
            <a:r>
              <a:rPr lang="en-GB" dirty="0"/>
              <a:t>Rodents vs. non-rodents</a:t>
            </a:r>
          </a:p>
        </p:txBody>
      </p:sp>
    </p:spTree>
    <p:extLst>
      <p:ext uri="{BB962C8B-B14F-4D97-AF65-F5344CB8AC3E}">
        <p14:creationId xmlns:p14="http://schemas.microsoft.com/office/powerpoint/2010/main" val="391621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4721-5F6C-48E1-9DDF-FFC1E6032B2E}"/>
              </a:ext>
            </a:extLst>
          </p:cNvPr>
          <p:cNvSpPr>
            <a:spLocks noGrp="1"/>
          </p:cNvSpPr>
          <p:nvPr>
            <p:ph type="title"/>
          </p:nvPr>
        </p:nvSpPr>
        <p:spPr/>
        <p:txBody>
          <a:bodyPr/>
          <a:lstStyle/>
          <a:p>
            <a:r>
              <a:rPr lang="en-GB" dirty="0"/>
              <a:t>Ethics in clinical trials</a:t>
            </a:r>
          </a:p>
        </p:txBody>
      </p:sp>
      <p:sp>
        <p:nvSpPr>
          <p:cNvPr id="21" name="Slide Number Placeholder 20">
            <a:extLst>
              <a:ext uri="{FF2B5EF4-FFF2-40B4-BE49-F238E27FC236}">
                <a16:creationId xmlns:a16="http://schemas.microsoft.com/office/drawing/2014/main" id="{04C266C4-D229-4CBB-A36B-75819B96D0C1}"/>
              </a:ext>
            </a:extLst>
          </p:cNvPr>
          <p:cNvSpPr>
            <a:spLocks noGrp="1"/>
          </p:cNvSpPr>
          <p:nvPr>
            <p:ph type="sldNum" sz="quarter" idx="4"/>
          </p:nvPr>
        </p:nvSpPr>
        <p:spPr/>
        <p:txBody>
          <a:bodyPr/>
          <a:lstStyle/>
          <a:p>
            <a:fld id="{3C4F54F3-C349-4609-AFEE-01462D5C7942}" type="slidenum">
              <a:rPr lang="en-GB" smtClean="0"/>
              <a:pPr/>
              <a:t>7</a:t>
            </a:fld>
            <a:endParaRPr lang="en-GB" dirty="0"/>
          </a:p>
        </p:txBody>
      </p:sp>
      <p:sp>
        <p:nvSpPr>
          <p:cNvPr id="22" name="Content Placeholder 21">
            <a:extLst>
              <a:ext uri="{FF2B5EF4-FFF2-40B4-BE49-F238E27FC236}">
                <a16:creationId xmlns:a16="http://schemas.microsoft.com/office/drawing/2014/main" id="{12768E8B-554A-411B-B39E-62E77073A0FF}"/>
              </a:ext>
            </a:extLst>
          </p:cNvPr>
          <p:cNvSpPr>
            <a:spLocks noGrp="1"/>
          </p:cNvSpPr>
          <p:nvPr>
            <p:ph idx="16"/>
          </p:nvPr>
        </p:nvSpPr>
        <p:spPr/>
        <p:txBody>
          <a:bodyPr/>
          <a:lstStyle/>
          <a:p>
            <a:r>
              <a:rPr lang="en-GB" dirty="0"/>
              <a:t>Well developed framework</a:t>
            </a:r>
          </a:p>
          <a:p>
            <a:pPr lvl="1"/>
            <a:r>
              <a:rPr lang="en-GB" dirty="0"/>
              <a:t>Reaction to war crimes in WW II</a:t>
            </a:r>
          </a:p>
          <a:p>
            <a:pPr lvl="1"/>
            <a:r>
              <a:rPr lang="en-GB" dirty="0"/>
              <a:t>Informed consent</a:t>
            </a:r>
          </a:p>
          <a:p>
            <a:pPr lvl="1"/>
            <a:r>
              <a:rPr lang="en-GB" dirty="0"/>
              <a:t>Voluntary participation</a:t>
            </a:r>
          </a:p>
          <a:p>
            <a:pPr lvl="1"/>
            <a:r>
              <a:rPr lang="en-GB" dirty="0"/>
              <a:t>Right to withdraw at any time for any reason</a:t>
            </a:r>
          </a:p>
          <a:p>
            <a:pPr lvl="1"/>
            <a:endParaRPr lang="en-GB" dirty="0"/>
          </a:p>
        </p:txBody>
      </p:sp>
    </p:spTree>
    <p:extLst>
      <p:ext uri="{BB962C8B-B14F-4D97-AF65-F5344CB8AC3E}">
        <p14:creationId xmlns:p14="http://schemas.microsoft.com/office/powerpoint/2010/main" val="158737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62336-FE7B-42F3-AE8D-87CBD1026491}"/>
              </a:ext>
            </a:extLst>
          </p:cNvPr>
          <p:cNvSpPr>
            <a:spLocks noGrp="1"/>
          </p:cNvSpPr>
          <p:nvPr>
            <p:ph type="title"/>
          </p:nvPr>
        </p:nvSpPr>
        <p:spPr/>
        <p:txBody>
          <a:bodyPr/>
          <a:lstStyle/>
          <a:p>
            <a:r>
              <a:rPr lang="en-GB" dirty="0"/>
              <a:t>Ethics in animal testing</a:t>
            </a:r>
          </a:p>
        </p:txBody>
      </p:sp>
      <p:sp>
        <p:nvSpPr>
          <p:cNvPr id="21" name="Slide Number Placeholder 20">
            <a:extLst>
              <a:ext uri="{FF2B5EF4-FFF2-40B4-BE49-F238E27FC236}">
                <a16:creationId xmlns:a16="http://schemas.microsoft.com/office/drawing/2014/main" id="{AFA8203D-A101-41BC-A499-428EB8625A15}"/>
              </a:ext>
            </a:extLst>
          </p:cNvPr>
          <p:cNvSpPr>
            <a:spLocks noGrp="1"/>
          </p:cNvSpPr>
          <p:nvPr>
            <p:ph type="sldNum" sz="quarter" idx="4"/>
          </p:nvPr>
        </p:nvSpPr>
        <p:spPr/>
        <p:txBody>
          <a:bodyPr/>
          <a:lstStyle/>
          <a:p>
            <a:fld id="{3C4F54F3-C349-4609-AFEE-01462D5C7942}" type="slidenum">
              <a:rPr lang="en-GB" smtClean="0"/>
              <a:pPr/>
              <a:t>8</a:t>
            </a:fld>
            <a:endParaRPr lang="en-GB" dirty="0"/>
          </a:p>
        </p:txBody>
      </p:sp>
      <p:sp>
        <p:nvSpPr>
          <p:cNvPr id="22" name="Content Placeholder 21">
            <a:extLst>
              <a:ext uri="{FF2B5EF4-FFF2-40B4-BE49-F238E27FC236}">
                <a16:creationId xmlns:a16="http://schemas.microsoft.com/office/drawing/2014/main" id="{EE3D408F-39DB-426C-BC7F-224B63B540DE}"/>
              </a:ext>
            </a:extLst>
          </p:cNvPr>
          <p:cNvSpPr>
            <a:spLocks noGrp="1"/>
          </p:cNvSpPr>
          <p:nvPr>
            <p:ph idx="16"/>
          </p:nvPr>
        </p:nvSpPr>
        <p:spPr/>
        <p:txBody>
          <a:bodyPr/>
          <a:lstStyle/>
          <a:p>
            <a:r>
              <a:rPr lang="en-GB" dirty="0"/>
              <a:t>Differences with human trials:</a:t>
            </a:r>
          </a:p>
          <a:p>
            <a:pPr lvl="1"/>
            <a:r>
              <a:rPr lang="en-GB" dirty="0"/>
              <a:t>Informed consent impossible</a:t>
            </a:r>
          </a:p>
          <a:p>
            <a:pPr lvl="1"/>
            <a:r>
              <a:rPr lang="en-GB" dirty="0"/>
              <a:t>Involuntary enrolment</a:t>
            </a:r>
          </a:p>
          <a:p>
            <a:pPr lvl="1"/>
            <a:r>
              <a:rPr lang="en-GB" dirty="0"/>
              <a:t>No possibility to withdraw</a:t>
            </a:r>
          </a:p>
          <a:p>
            <a:r>
              <a:rPr lang="en-GB" dirty="0"/>
              <a:t>3R framework:</a:t>
            </a:r>
          </a:p>
          <a:p>
            <a:pPr lvl="1"/>
            <a:r>
              <a:rPr lang="en-GB" dirty="0"/>
              <a:t>Replacement</a:t>
            </a:r>
          </a:p>
          <a:p>
            <a:pPr lvl="1"/>
            <a:r>
              <a:rPr lang="en-GB" dirty="0"/>
              <a:t>Reduction</a:t>
            </a:r>
          </a:p>
          <a:p>
            <a:pPr lvl="1"/>
            <a:r>
              <a:rPr lang="en-GB" dirty="0"/>
              <a:t>Refinement</a:t>
            </a:r>
          </a:p>
        </p:txBody>
      </p:sp>
    </p:spTree>
    <p:extLst>
      <p:ext uri="{BB962C8B-B14F-4D97-AF65-F5344CB8AC3E}">
        <p14:creationId xmlns:p14="http://schemas.microsoft.com/office/powerpoint/2010/main" val="311194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0E044-048B-4663-94B5-AD582AC2BB25}"/>
              </a:ext>
            </a:extLst>
          </p:cNvPr>
          <p:cNvSpPr>
            <a:spLocks noGrp="1"/>
          </p:cNvSpPr>
          <p:nvPr>
            <p:ph type="title"/>
          </p:nvPr>
        </p:nvSpPr>
        <p:spPr/>
        <p:txBody>
          <a:bodyPr/>
          <a:lstStyle/>
          <a:p>
            <a:r>
              <a:rPr lang="en-GB" dirty="0"/>
              <a:t>Good Statistical Practice</a:t>
            </a:r>
          </a:p>
        </p:txBody>
      </p:sp>
      <p:sp>
        <p:nvSpPr>
          <p:cNvPr id="3" name="Slide Number Placeholder 2">
            <a:extLst>
              <a:ext uri="{FF2B5EF4-FFF2-40B4-BE49-F238E27FC236}">
                <a16:creationId xmlns:a16="http://schemas.microsoft.com/office/drawing/2014/main" id="{C8F4B978-2641-4CCF-8DB6-4917E08444E7}"/>
              </a:ext>
            </a:extLst>
          </p:cNvPr>
          <p:cNvSpPr>
            <a:spLocks noGrp="1"/>
          </p:cNvSpPr>
          <p:nvPr>
            <p:ph type="sldNum" sz="quarter" idx="4294967295"/>
          </p:nvPr>
        </p:nvSpPr>
        <p:spPr>
          <a:xfrm>
            <a:off x="0" y="4846638"/>
            <a:ext cx="395288" cy="161925"/>
          </a:xfrm>
        </p:spPr>
        <p:txBody>
          <a:bodyPr/>
          <a:lstStyle/>
          <a:p>
            <a:fld id="{3C4F54F3-C349-4609-AFEE-01462D5C7942}" type="slidenum">
              <a:rPr lang="en-GB" smtClean="0"/>
              <a:pPr/>
              <a:t>9</a:t>
            </a:fld>
            <a:endParaRPr lang="en-GB" dirty="0"/>
          </a:p>
        </p:txBody>
      </p:sp>
    </p:spTree>
    <p:extLst>
      <p:ext uri="{BB962C8B-B14F-4D97-AF65-F5344CB8AC3E}">
        <p14:creationId xmlns:p14="http://schemas.microsoft.com/office/powerpoint/2010/main" val="25352360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486903CA-157C-8D40-9E45-A33364036335}"/>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22F59B28-75E4-FA47-BEF3-42A69DD73B76}"/>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9A6155BA-EA37-0947-B12D-0BABB2E4DF97}"/>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8D2D6F2B-54FA-C94B-8B40-C7D4069E81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1137</TotalTime>
  <Words>1614</Words>
  <Application>Microsoft Office PowerPoint</Application>
  <PresentationFormat>On-screen Show (16:9)</PresentationFormat>
  <Paragraphs>274</Paragraphs>
  <Slides>27</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Arial</vt:lpstr>
      <vt:lpstr>Calibri</vt:lpstr>
      <vt:lpstr>Times New Roman</vt:lpstr>
      <vt:lpstr>Wingdings</vt:lpstr>
      <vt:lpstr>AZ Cover Slide Options</vt:lpstr>
      <vt:lpstr>AZ Divider Slide Options</vt:lpstr>
      <vt:lpstr>AZ Divider Slide Options - Colours</vt:lpstr>
      <vt:lpstr>AZ General Master Slide Options</vt:lpstr>
      <vt:lpstr>Preclinical statistics: enabling ethical decisions</vt:lpstr>
      <vt:lpstr>Overview</vt:lpstr>
      <vt:lpstr>Drug development pipeline</vt:lpstr>
      <vt:lpstr>Drug development “pipeline”</vt:lpstr>
      <vt:lpstr>Goals</vt:lpstr>
      <vt:lpstr>In-vivo models</vt:lpstr>
      <vt:lpstr>Ethics in clinical trials</vt:lpstr>
      <vt:lpstr>Ethics in animal testing</vt:lpstr>
      <vt:lpstr>Good Statistical Practice</vt:lpstr>
      <vt:lpstr>Good Statistical Practice Framework</vt:lpstr>
      <vt:lpstr>Experimental design</vt:lpstr>
      <vt:lpstr>Statistical analyses need to be pre-planned</vt:lpstr>
      <vt:lpstr>Sample size calculations</vt:lpstr>
      <vt:lpstr>Power</vt:lpstr>
      <vt:lpstr>Power</vt:lpstr>
      <vt:lpstr>Sample size calculations</vt:lpstr>
      <vt:lpstr>Avoiding Bias: blinding and blocking</vt:lpstr>
      <vt:lpstr>Blocking: example </vt:lpstr>
      <vt:lpstr>Example</vt:lpstr>
      <vt:lpstr>PowerPoint Presentation</vt:lpstr>
      <vt:lpstr>PowerPoint Presentation</vt:lpstr>
      <vt:lpstr>PowerPoint Presentation</vt:lpstr>
      <vt:lpstr>PowerPoint Presentation</vt:lpstr>
      <vt:lpstr>PowerPoint Presentation</vt:lpstr>
      <vt:lpstr>Trends</vt:lpstr>
      <vt:lpstr>Trends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in preclinical studies: enabling ethical decisions</dc:title>
  <dc:creator>Konings, Peter</dc:creator>
  <cp:keywords>16:9</cp:keywords>
  <dc:description>v1.0</dc:description>
  <cp:lastModifiedBy>Konings, Peter</cp:lastModifiedBy>
  <cp:revision>13</cp:revision>
  <cp:lastPrinted>2018-03-07T14:46:57Z</cp:lastPrinted>
  <dcterms:created xsi:type="dcterms:W3CDTF">2019-05-09T12:04:02Z</dcterms:created>
  <dcterms:modified xsi:type="dcterms:W3CDTF">2019-05-10T07:01:11Z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