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0" r:id="rId3"/>
    <p:sldMasterId id="2147483655" r:id="rId4"/>
    <p:sldMasterId id="2147483652" r:id="rId5"/>
    <p:sldMasterId id="2147483653" r:id="rId6"/>
    <p:sldMasterId id="2147483654" r:id="rId7"/>
  </p:sldMasterIdLst>
  <p:notesMasterIdLst>
    <p:notesMasterId r:id="rId39"/>
  </p:notesMasterIdLst>
  <p:handoutMasterIdLst>
    <p:handoutMasterId r:id="rId40"/>
  </p:handoutMasterIdLst>
  <p:sldIdLst>
    <p:sldId id="308" r:id="rId8"/>
    <p:sldId id="338" r:id="rId9"/>
    <p:sldId id="350" r:id="rId10"/>
    <p:sldId id="339" r:id="rId11"/>
    <p:sldId id="348" r:id="rId12"/>
    <p:sldId id="351" r:id="rId13"/>
    <p:sldId id="276" r:id="rId14"/>
    <p:sldId id="322" r:id="rId15"/>
    <p:sldId id="321" r:id="rId16"/>
    <p:sldId id="352" r:id="rId17"/>
    <p:sldId id="353" r:id="rId18"/>
    <p:sldId id="349" r:id="rId19"/>
    <p:sldId id="285" r:id="rId20"/>
    <p:sldId id="309" r:id="rId21"/>
    <p:sldId id="270" r:id="rId22"/>
    <p:sldId id="272" r:id="rId23"/>
    <p:sldId id="283" r:id="rId24"/>
    <p:sldId id="294" r:id="rId25"/>
    <p:sldId id="355" r:id="rId26"/>
    <p:sldId id="354" r:id="rId27"/>
    <p:sldId id="304" r:id="rId28"/>
    <p:sldId id="303" r:id="rId29"/>
    <p:sldId id="313" r:id="rId30"/>
    <p:sldId id="271" r:id="rId31"/>
    <p:sldId id="331" r:id="rId32"/>
    <p:sldId id="341" r:id="rId33"/>
    <p:sldId id="300" r:id="rId34"/>
    <p:sldId id="301" r:id="rId35"/>
    <p:sldId id="286" r:id="rId36"/>
    <p:sldId id="326" r:id="rId37"/>
    <p:sldId id="314" r:id="rId38"/>
  </p:sldIdLst>
  <p:sldSz cx="9144000" cy="6858000" type="screen4x3"/>
  <p:notesSz cx="6669088" cy="9926638"/>
  <p:defaultTextStyle>
    <a:defPPr>
      <a:defRPr lang="en-GB"/>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5">
          <p15:clr>
            <a:srgbClr val="A4A3A4"/>
          </p15:clr>
        </p15:guide>
        <p15:guide id="2" orient="horz" pos="2750">
          <p15:clr>
            <a:srgbClr val="A4A3A4"/>
          </p15:clr>
        </p15:guide>
        <p15:guide id="3" orient="horz" pos="4065">
          <p15:clr>
            <a:srgbClr val="A4A3A4"/>
          </p15:clr>
        </p15:guide>
        <p15:guide id="4" pos="5511">
          <p15:clr>
            <a:srgbClr val="A4A3A4"/>
          </p15:clr>
        </p15:guide>
        <p15:guide id="5" pos="2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0051"/>
    <a:srgbClr val="F3BB33"/>
    <a:srgbClr val="F35733"/>
    <a:srgbClr val="F333BB"/>
    <a:srgbClr val="9B3373"/>
    <a:srgbClr val="6F5987"/>
    <a:srgbClr val="B9C3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5" autoAdjust="0"/>
    <p:restoredTop sz="87985" autoAdjust="0"/>
  </p:normalViewPr>
  <p:slideViewPr>
    <p:cSldViewPr>
      <p:cViewPr varScale="1">
        <p:scale>
          <a:sx n="75" d="100"/>
          <a:sy n="75" d="100"/>
        </p:scale>
        <p:origin x="1914" y="60"/>
      </p:cViewPr>
      <p:guideLst>
        <p:guide orient="horz" pos="255"/>
        <p:guide orient="horz" pos="2750"/>
        <p:guide orient="horz" pos="4065"/>
        <p:guide pos="5511"/>
        <p:guide pos="249"/>
      </p:guideLst>
    </p:cSldViewPr>
  </p:slideViewPr>
  <p:outlineViewPr>
    <p:cViewPr>
      <p:scale>
        <a:sx n="33" d="100"/>
        <a:sy n="33" d="100"/>
      </p:scale>
      <p:origin x="0" y="432"/>
    </p:cViewPr>
  </p:outlineViewPr>
  <p:notesTextViewPr>
    <p:cViewPr>
      <p:scale>
        <a:sx n="3" d="2"/>
        <a:sy n="3" d="2"/>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800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778250" y="0"/>
            <a:ext cx="2889250" cy="498008"/>
          </a:xfrm>
          <a:prstGeom prst="rect">
            <a:avLst/>
          </a:prstGeom>
        </p:spPr>
        <p:txBody>
          <a:bodyPr vert="horz" lIns="91440" tIns="45720" rIns="91440" bIns="45720" rtlCol="0"/>
          <a:lstStyle>
            <a:lvl1pPr algn="r">
              <a:defRPr sz="1200"/>
            </a:lvl1pPr>
          </a:lstStyle>
          <a:p>
            <a:fld id="{EC651A3C-F2A0-477F-BC41-45249FF37EFE}" type="datetimeFigureOut">
              <a:rPr lang="sv-SE" smtClean="0"/>
              <a:t>2019-02-01</a:t>
            </a:fld>
            <a:endParaRPr lang="sv-SE"/>
          </a:p>
        </p:txBody>
      </p:sp>
      <p:sp>
        <p:nvSpPr>
          <p:cNvPr id="4" name="Footer Placeholder 3"/>
          <p:cNvSpPr>
            <a:spLocks noGrp="1"/>
          </p:cNvSpPr>
          <p:nvPr>
            <p:ph type="ftr" sz="quarter" idx="2"/>
          </p:nvPr>
        </p:nvSpPr>
        <p:spPr>
          <a:xfrm>
            <a:off x="0" y="9428630"/>
            <a:ext cx="2889250" cy="498008"/>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778250" y="9428630"/>
            <a:ext cx="2889250" cy="498008"/>
          </a:xfrm>
          <a:prstGeom prst="rect">
            <a:avLst/>
          </a:prstGeom>
        </p:spPr>
        <p:txBody>
          <a:bodyPr vert="horz" lIns="91440" tIns="45720" rIns="91440" bIns="45720" rtlCol="0" anchor="b"/>
          <a:lstStyle>
            <a:lvl1pPr algn="r">
              <a:defRPr sz="1200"/>
            </a:lvl1pPr>
          </a:lstStyle>
          <a:p>
            <a:fld id="{0091AE4C-78B0-4D4D-9115-4CE0344BB2F6}" type="slidenum">
              <a:rPr lang="sv-SE" smtClean="0"/>
              <a:t>‹#›</a:t>
            </a:fld>
            <a:endParaRPr lang="sv-SE"/>
          </a:p>
        </p:txBody>
      </p:sp>
    </p:spTree>
    <p:extLst>
      <p:ext uri="{BB962C8B-B14F-4D97-AF65-F5344CB8AC3E}">
        <p14:creationId xmlns:p14="http://schemas.microsoft.com/office/powerpoint/2010/main" val="65207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90137" cy="495793"/>
          </a:xfrm>
          <a:prstGeom prst="rect">
            <a:avLst/>
          </a:prstGeom>
        </p:spPr>
        <p:txBody>
          <a:bodyPr vert="horz" lIns="87252" tIns="43626" rIns="87252" bIns="43626" rtlCol="0"/>
          <a:lstStyle>
            <a:lvl1pPr algn="l">
              <a:defRPr sz="1100"/>
            </a:lvl1pPr>
          </a:lstStyle>
          <a:p>
            <a:endParaRPr lang="sv-SE"/>
          </a:p>
        </p:txBody>
      </p:sp>
      <p:sp>
        <p:nvSpPr>
          <p:cNvPr id="3" name="Date Placeholder 2"/>
          <p:cNvSpPr>
            <a:spLocks noGrp="1"/>
          </p:cNvSpPr>
          <p:nvPr>
            <p:ph type="dt" idx="1"/>
          </p:nvPr>
        </p:nvSpPr>
        <p:spPr>
          <a:xfrm>
            <a:off x="3777462" y="1"/>
            <a:ext cx="2890137" cy="495793"/>
          </a:xfrm>
          <a:prstGeom prst="rect">
            <a:avLst/>
          </a:prstGeom>
        </p:spPr>
        <p:txBody>
          <a:bodyPr vert="horz" lIns="87252" tIns="43626" rIns="87252" bIns="43626" rtlCol="0"/>
          <a:lstStyle>
            <a:lvl1pPr algn="r">
              <a:defRPr sz="1100"/>
            </a:lvl1pPr>
          </a:lstStyle>
          <a:p>
            <a:fld id="{47D566FC-D7AA-4E72-B99D-27571E2EBFC0}" type="datetimeFigureOut">
              <a:rPr lang="sv-SE" smtClean="0"/>
              <a:pPr/>
              <a:t>2019-02-01</a:t>
            </a:fld>
            <a:endParaRPr lang="sv-SE"/>
          </a:p>
        </p:txBody>
      </p:sp>
      <p:sp>
        <p:nvSpPr>
          <p:cNvPr id="4" name="Slide Image Placeholder 3"/>
          <p:cNvSpPr>
            <a:spLocks noGrp="1" noRot="1" noChangeAspect="1"/>
          </p:cNvSpPr>
          <p:nvPr>
            <p:ph type="sldImg" idx="2"/>
          </p:nvPr>
        </p:nvSpPr>
        <p:spPr>
          <a:xfrm>
            <a:off x="855663" y="746125"/>
            <a:ext cx="4957762" cy="3719513"/>
          </a:xfrm>
          <a:prstGeom prst="rect">
            <a:avLst/>
          </a:prstGeom>
          <a:noFill/>
          <a:ln w="12700">
            <a:solidFill>
              <a:prstClr val="black"/>
            </a:solidFill>
          </a:ln>
        </p:spPr>
        <p:txBody>
          <a:bodyPr vert="horz" lIns="87252" tIns="43626" rIns="87252" bIns="43626" rtlCol="0" anchor="ctr"/>
          <a:lstStyle/>
          <a:p>
            <a:endParaRPr lang="sv-SE"/>
          </a:p>
        </p:txBody>
      </p:sp>
      <p:sp>
        <p:nvSpPr>
          <p:cNvPr id="5" name="Notes Placeholder 4"/>
          <p:cNvSpPr>
            <a:spLocks noGrp="1"/>
          </p:cNvSpPr>
          <p:nvPr>
            <p:ph type="body" sz="quarter" idx="3"/>
          </p:nvPr>
        </p:nvSpPr>
        <p:spPr>
          <a:xfrm>
            <a:off x="666612" y="4714653"/>
            <a:ext cx="5335867" cy="4466756"/>
          </a:xfrm>
          <a:prstGeom prst="rect">
            <a:avLst/>
          </a:prstGeom>
        </p:spPr>
        <p:txBody>
          <a:bodyPr vert="horz" lIns="87252" tIns="43626" rIns="87252" bIns="43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1" y="9429306"/>
            <a:ext cx="2890137" cy="495793"/>
          </a:xfrm>
          <a:prstGeom prst="rect">
            <a:avLst/>
          </a:prstGeom>
        </p:spPr>
        <p:txBody>
          <a:bodyPr vert="horz" lIns="87252" tIns="43626" rIns="87252" bIns="43626" rtlCol="0" anchor="b"/>
          <a:lstStyle>
            <a:lvl1pPr algn="l">
              <a:defRPr sz="1100"/>
            </a:lvl1pPr>
          </a:lstStyle>
          <a:p>
            <a:endParaRPr lang="sv-SE"/>
          </a:p>
        </p:txBody>
      </p:sp>
      <p:sp>
        <p:nvSpPr>
          <p:cNvPr id="7" name="Slide Number Placeholder 6"/>
          <p:cNvSpPr>
            <a:spLocks noGrp="1"/>
          </p:cNvSpPr>
          <p:nvPr>
            <p:ph type="sldNum" sz="quarter" idx="5"/>
          </p:nvPr>
        </p:nvSpPr>
        <p:spPr>
          <a:xfrm>
            <a:off x="3777462" y="9429306"/>
            <a:ext cx="2890137" cy="495793"/>
          </a:xfrm>
          <a:prstGeom prst="rect">
            <a:avLst/>
          </a:prstGeom>
        </p:spPr>
        <p:txBody>
          <a:bodyPr vert="horz" lIns="87252" tIns="43626" rIns="87252" bIns="43626" rtlCol="0" anchor="b"/>
          <a:lstStyle>
            <a:lvl1pPr algn="r">
              <a:defRPr sz="1100"/>
            </a:lvl1pPr>
          </a:lstStyle>
          <a:p>
            <a:fld id="{4C79395C-D1BA-4D34-9C05-4261DAB27865}" type="slidenum">
              <a:rPr lang="sv-SE" smtClean="0"/>
              <a:pPr/>
              <a:t>‹#›</a:t>
            </a:fld>
            <a:endParaRPr lang="sv-SE"/>
          </a:p>
        </p:txBody>
      </p:sp>
    </p:spTree>
    <p:extLst>
      <p:ext uri="{BB962C8B-B14F-4D97-AF65-F5344CB8AC3E}">
        <p14:creationId xmlns:p14="http://schemas.microsoft.com/office/powerpoint/2010/main" val="197840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a:t>Strive for scientific parameters with clear purpose</a:t>
            </a:r>
          </a:p>
          <a:p>
            <a:r>
              <a:rPr lang="sv-SE" altLang="sv-SE"/>
              <a:t>But wich parameters to choose</a:t>
            </a:r>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08923" indent="-272663" eaLnBrk="0" hangingPunct="0">
              <a:defRPr b="1">
                <a:solidFill>
                  <a:schemeClr val="tx1"/>
                </a:solidFill>
                <a:latin typeface="Arial" panose="020B0604020202020204" pitchFamily="34" charset="0"/>
                <a:cs typeface="Arial" panose="020B0604020202020204" pitchFamily="34" charset="0"/>
              </a:defRPr>
            </a:lvl2pPr>
            <a:lvl3pPr marL="1090651" indent="-218130" eaLnBrk="0" hangingPunct="0">
              <a:defRPr b="1">
                <a:solidFill>
                  <a:schemeClr val="tx1"/>
                </a:solidFill>
                <a:latin typeface="Arial" panose="020B0604020202020204" pitchFamily="34" charset="0"/>
                <a:cs typeface="Arial" panose="020B0604020202020204" pitchFamily="34" charset="0"/>
              </a:defRPr>
            </a:lvl3pPr>
            <a:lvl4pPr marL="1526911" indent="-218130" eaLnBrk="0" hangingPunct="0">
              <a:defRPr b="1">
                <a:solidFill>
                  <a:schemeClr val="tx1"/>
                </a:solidFill>
                <a:latin typeface="Arial" panose="020B0604020202020204" pitchFamily="34" charset="0"/>
                <a:cs typeface="Arial" panose="020B0604020202020204" pitchFamily="34" charset="0"/>
              </a:defRPr>
            </a:lvl4pPr>
            <a:lvl5pPr marL="1963171" indent="-218130" eaLnBrk="0" hangingPunct="0">
              <a:defRPr b="1">
                <a:solidFill>
                  <a:schemeClr val="tx1"/>
                </a:solidFill>
                <a:latin typeface="Arial" panose="020B0604020202020204" pitchFamily="34" charset="0"/>
                <a:cs typeface="Arial" panose="020B0604020202020204" pitchFamily="34" charset="0"/>
              </a:defRPr>
            </a:lvl5pPr>
            <a:lvl6pPr marL="2399431" indent="-21813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835692" indent="-21813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271952" indent="-21813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708212" indent="-21813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4F0F8426-2E04-40ED-96AB-E5DE6C0A5CC8}" type="slidenum">
              <a:rPr lang="sv-SE" altLang="sv-SE"/>
              <a:pPr eaLnBrk="1" hangingPunct="1"/>
              <a:t>4</a:t>
            </a:fld>
            <a:endParaRPr lang="sv-SE" altLang="sv-SE"/>
          </a:p>
        </p:txBody>
      </p:sp>
    </p:spTree>
    <p:extLst>
      <p:ext uri="{BB962C8B-B14F-4D97-AF65-F5344CB8AC3E}">
        <p14:creationId xmlns:p14="http://schemas.microsoft.com/office/powerpoint/2010/main" val="1149307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LLE and DH is </a:t>
            </a:r>
            <a:r>
              <a:rPr lang="sv-SE" dirty="0" err="1"/>
              <a:t>clearly</a:t>
            </a:r>
            <a:r>
              <a:rPr lang="sv-SE" dirty="0"/>
              <a:t> not the same</a:t>
            </a:r>
          </a:p>
          <a:p>
            <a:r>
              <a:rPr lang="sv-SE" dirty="0" err="1"/>
              <a:t>Which</a:t>
            </a:r>
            <a:r>
              <a:rPr lang="sv-SE" dirty="0"/>
              <a:t> </a:t>
            </a:r>
            <a:r>
              <a:rPr lang="sv-SE" dirty="0" err="1"/>
              <a:t>one</a:t>
            </a:r>
            <a:r>
              <a:rPr lang="sv-SE" dirty="0"/>
              <a:t> to </a:t>
            </a:r>
            <a:r>
              <a:rPr lang="sv-SE" dirty="0" err="1"/>
              <a:t>choose</a:t>
            </a:r>
            <a:r>
              <a:rPr lang="sv-SE" dirty="0"/>
              <a:t> – </a:t>
            </a:r>
            <a:r>
              <a:rPr lang="sv-SE" dirty="0" err="1"/>
              <a:t>does</a:t>
            </a:r>
            <a:r>
              <a:rPr lang="sv-SE" dirty="0"/>
              <a:t> </a:t>
            </a:r>
            <a:r>
              <a:rPr lang="sv-SE" dirty="0" err="1"/>
              <a:t>any</a:t>
            </a:r>
            <a:r>
              <a:rPr lang="sv-SE" baseline="0" dirty="0"/>
              <a:t> </a:t>
            </a:r>
            <a:r>
              <a:rPr lang="sv-SE" baseline="0" dirty="0" err="1"/>
              <a:t>of</a:t>
            </a:r>
            <a:r>
              <a:rPr lang="sv-SE" baseline="0" dirty="0"/>
              <a:t> the </a:t>
            </a:r>
            <a:r>
              <a:rPr lang="sv-SE" baseline="0" dirty="0" err="1"/>
              <a:t>reflect</a:t>
            </a:r>
            <a:r>
              <a:rPr lang="sv-SE" baseline="0" dirty="0"/>
              <a:t> </a:t>
            </a:r>
            <a:r>
              <a:rPr lang="sv-SE" baseline="0" dirty="0" err="1"/>
              <a:t>more</a:t>
            </a:r>
            <a:r>
              <a:rPr lang="sv-SE" baseline="0" dirty="0"/>
              <a:t> </a:t>
            </a:r>
            <a:r>
              <a:rPr lang="sv-SE" baseline="0" dirty="0" err="1"/>
              <a:t>suitable</a:t>
            </a:r>
            <a:r>
              <a:rPr lang="sv-SE" baseline="0" dirty="0"/>
              <a:t> </a:t>
            </a:r>
            <a:r>
              <a:rPr lang="sv-SE" baseline="0" dirty="0" err="1"/>
              <a:t>drug-target</a:t>
            </a:r>
            <a:r>
              <a:rPr lang="sv-SE" baseline="0" dirty="0"/>
              <a:t> </a:t>
            </a:r>
            <a:r>
              <a:rPr lang="sv-SE" baseline="0" dirty="0" err="1"/>
              <a:t>interactions</a:t>
            </a:r>
            <a:endParaRPr lang="sv-SE" baseline="0" dirty="0"/>
          </a:p>
          <a:p>
            <a:r>
              <a:rPr lang="sv-SE" baseline="0" dirty="0" err="1"/>
              <a:t>Which</a:t>
            </a:r>
            <a:r>
              <a:rPr lang="sv-SE" baseline="0" dirty="0"/>
              <a:t> </a:t>
            </a:r>
            <a:r>
              <a:rPr lang="sv-SE" baseline="0" dirty="0" err="1"/>
              <a:t>one</a:t>
            </a:r>
            <a:r>
              <a:rPr lang="sv-SE" baseline="0" dirty="0"/>
              <a:t> is </a:t>
            </a:r>
            <a:r>
              <a:rPr lang="sv-SE" baseline="0" dirty="0" err="1"/>
              <a:t>more</a:t>
            </a:r>
            <a:r>
              <a:rPr lang="sv-SE" baseline="0" dirty="0"/>
              <a:t> </a:t>
            </a:r>
            <a:r>
              <a:rPr lang="sv-SE" baseline="0" dirty="0" err="1"/>
              <a:t>specificity</a:t>
            </a:r>
            <a:r>
              <a:rPr lang="sv-SE" baseline="0" dirty="0"/>
              <a:t> </a:t>
            </a:r>
            <a:r>
              <a:rPr lang="sv-SE" baseline="0" dirty="0" err="1"/>
              <a:t>related</a:t>
            </a:r>
            <a:r>
              <a:rPr lang="sv-SE" baseline="0" dirty="0"/>
              <a:t>?</a:t>
            </a:r>
            <a:endParaRPr lang="sv-SE" dirty="0"/>
          </a:p>
        </p:txBody>
      </p:sp>
      <p:sp>
        <p:nvSpPr>
          <p:cNvPr id="4" name="Slide Number Placeholder 3"/>
          <p:cNvSpPr>
            <a:spLocks noGrp="1"/>
          </p:cNvSpPr>
          <p:nvPr>
            <p:ph type="sldNum" sz="quarter" idx="10"/>
          </p:nvPr>
        </p:nvSpPr>
        <p:spPr/>
        <p:txBody>
          <a:bodyPr/>
          <a:lstStyle/>
          <a:p>
            <a:fld id="{4C79395C-D1BA-4D34-9C05-4261DAB27865}" type="slidenum">
              <a:rPr lang="sv-SE" smtClean="0"/>
              <a:pPr/>
              <a:t>18</a:t>
            </a:fld>
            <a:endParaRPr lang="sv-SE"/>
          </a:p>
        </p:txBody>
      </p:sp>
    </p:spTree>
    <p:extLst>
      <p:ext uri="{BB962C8B-B14F-4D97-AF65-F5344CB8AC3E}">
        <p14:creationId xmlns:p14="http://schemas.microsoft.com/office/powerpoint/2010/main" val="339001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Enthalpy </a:t>
            </a:r>
            <a:r>
              <a:rPr lang="sv-SE" dirty="0" err="1"/>
              <a:t>optimization</a:t>
            </a:r>
            <a:r>
              <a:rPr lang="sv-SE" dirty="0"/>
              <a:t> is </a:t>
            </a:r>
            <a:r>
              <a:rPr lang="sv-SE" dirty="0" err="1"/>
              <a:t>challenging</a:t>
            </a:r>
            <a:r>
              <a:rPr lang="sv-SE" dirty="0"/>
              <a:t> - </a:t>
            </a:r>
            <a:r>
              <a:rPr lang="sv-SE" dirty="0" err="1"/>
              <a:t>difficulty</a:t>
            </a:r>
            <a:r>
              <a:rPr lang="sv-SE" dirty="0"/>
              <a:t> to interpret data </a:t>
            </a:r>
            <a:r>
              <a:rPr lang="sv-SE" dirty="0" err="1"/>
              <a:t>mechanistically</a:t>
            </a:r>
            <a:r>
              <a:rPr lang="sv-SE" dirty="0"/>
              <a:t> </a:t>
            </a:r>
            <a:r>
              <a:rPr lang="sv-SE" dirty="0" err="1"/>
              <a:t>without</a:t>
            </a:r>
            <a:r>
              <a:rPr lang="sv-SE" dirty="0"/>
              <a:t> extensive information from </a:t>
            </a:r>
            <a:r>
              <a:rPr lang="sv-SE" dirty="0" err="1"/>
              <a:t>crystals</a:t>
            </a:r>
            <a:r>
              <a:rPr lang="sv-SE" dirty="0"/>
              <a:t> and simulations</a:t>
            </a:r>
          </a:p>
          <a:p>
            <a:r>
              <a:rPr lang="sv-SE" dirty="0" err="1"/>
              <a:t>Neither</a:t>
            </a:r>
            <a:r>
              <a:rPr lang="sv-SE" dirty="0"/>
              <a:t> LLE nor Enthalpy </a:t>
            </a:r>
            <a:r>
              <a:rPr lang="sv-SE" dirty="0" err="1"/>
              <a:t>are</a:t>
            </a:r>
            <a:r>
              <a:rPr lang="sv-SE" dirty="0"/>
              <a:t> </a:t>
            </a:r>
            <a:r>
              <a:rPr lang="sv-SE" dirty="0" err="1"/>
              <a:t>endpoints</a:t>
            </a:r>
            <a:r>
              <a:rPr lang="sv-SE" dirty="0"/>
              <a:t> </a:t>
            </a:r>
            <a:r>
              <a:rPr lang="sv-SE" dirty="0" err="1"/>
              <a:t>but</a:t>
            </a:r>
            <a:r>
              <a:rPr lang="sv-SE" dirty="0"/>
              <a:t> LLE is </a:t>
            </a:r>
            <a:r>
              <a:rPr lang="sv-SE" dirty="0" err="1"/>
              <a:t>more</a:t>
            </a:r>
            <a:r>
              <a:rPr lang="sv-SE" dirty="0"/>
              <a:t> </a:t>
            </a:r>
            <a:r>
              <a:rPr lang="sv-SE" dirty="0" err="1"/>
              <a:t>directly</a:t>
            </a:r>
            <a:r>
              <a:rPr lang="sv-SE" dirty="0"/>
              <a:t> </a:t>
            </a:r>
            <a:r>
              <a:rPr lang="sv-SE" dirty="0" err="1"/>
              <a:t>related</a:t>
            </a:r>
            <a:r>
              <a:rPr lang="sv-SE" dirty="0"/>
              <a:t> to </a:t>
            </a:r>
            <a:r>
              <a:rPr lang="sv-SE" dirty="0" err="1"/>
              <a:t>binding</a:t>
            </a:r>
            <a:r>
              <a:rPr lang="sv-SE" dirty="0"/>
              <a:t> </a:t>
            </a:r>
            <a:r>
              <a:rPr lang="sv-SE" dirty="0" err="1"/>
              <a:t>specificity</a:t>
            </a:r>
            <a:endParaRPr lang="sv-SE" dirty="0"/>
          </a:p>
          <a:p>
            <a:r>
              <a:rPr lang="sv-SE" dirty="0"/>
              <a:t>Combination </a:t>
            </a:r>
            <a:r>
              <a:rPr lang="sv-SE" dirty="0" err="1"/>
              <a:t>of</a:t>
            </a:r>
            <a:r>
              <a:rPr lang="sv-SE" dirty="0"/>
              <a:t> LLE and Enthalpy/</a:t>
            </a:r>
            <a:r>
              <a:rPr lang="sv-SE" dirty="0" err="1"/>
              <a:t>Entropy</a:t>
            </a:r>
            <a:r>
              <a:rPr lang="sv-SE" dirty="0"/>
              <a:t> </a:t>
            </a:r>
            <a:r>
              <a:rPr lang="sv-SE" dirty="0" err="1"/>
              <a:t>profiling</a:t>
            </a:r>
            <a:r>
              <a:rPr lang="sv-SE" dirty="0"/>
              <a:t> </a:t>
            </a:r>
            <a:r>
              <a:rPr lang="sv-SE" dirty="0" err="1"/>
              <a:t>can</a:t>
            </a:r>
            <a:r>
              <a:rPr lang="sv-SE" dirty="0"/>
              <a:t> </a:t>
            </a:r>
            <a:r>
              <a:rPr lang="sv-SE" dirty="0" err="1"/>
              <a:t>provide</a:t>
            </a:r>
            <a:r>
              <a:rPr lang="sv-SE" dirty="0"/>
              <a:t> vital information to </a:t>
            </a:r>
            <a:r>
              <a:rPr lang="sv-SE" dirty="0" err="1"/>
              <a:t>identify</a:t>
            </a:r>
            <a:r>
              <a:rPr lang="sv-SE" dirty="0"/>
              <a:t> different </a:t>
            </a:r>
            <a:r>
              <a:rPr lang="sv-SE" dirty="0" err="1"/>
              <a:t>binding</a:t>
            </a:r>
            <a:r>
              <a:rPr lang="sv-SE" dirty="0"/>
              <a:t> modes</a:t>
            </a:r>
          </a:p>
          <a:p>
            <a:r>
              <a:rPr lang="sv-SE" dirty="0"/>
              <a:t>LLE is </a:t>
            </a:r>
            <a:r>
              <a:rPr lang="sv-SE" dirty="0" err="1"/>
              <a:t>conceptually</a:t>
            </a:r>
            <a:r>
              <a:rPr lang="sv-SE" dirty="0"/>
              <a:t> </a:t>
            </a:r>
            <a:r>
              <a:rPr lang="sv-SE" dirty="0" err="1"/>
              <a:t>appealing</a:t>
            </a:r>
            <a:r>
              <a:rPr lang="sv-SE" dirty="0"/>
              <a:t> </a:t>
            </a:r>
            <a:r>
              <a:rPr lang="sv-SE" dirty="0" err="1"/>
              <a:t>but</a:t>
            </a:r>
            <a:r>
              <a:rPr lang="sv-SE" dirty="0"/>
              <a:t> </a:t>
            </a:r>
            <a:r>
              <a:rPr lang="sv-SE" dirty="0" err="1"/>
              <a:t>typically</a:t>
            </a:r>
            <a:r>
              <a:rPr lang="sv-SE" dirty="0"/>
              <a:t> </a:t>
            </a:r>
            <a:r>
              <a:rPr lang="sv-SE" dirty="0" err="1"/>
              <a:t>contains</a:t>
            </a:r>
            <a:r>
              <a:rPr lang="sv-SE" dirty="0"/>
              <a:t> </a:t>
            </a:r>
            <a:r>
              <a:rPr lang="sv-SE" dirty="0" err="1"/>
              <a:t>spurious</a:t>
            </a:r>
            <a:r>
              <a:rPr lang="sv-SE" dirty="0"/>
              <a:t> </a:t>
            </a:r>
            <a:r>
              <a:rPr lang="sv-SE" dirty="0" err="1"/>
              <a:t>contributions</a:t>
            </a:r>
            <a:endParaRPr lang="sv-SE" dirty="0"/>
          </a:p>
          <a:p>
            <a:r>
              <a:rPr lang="sv-SE" dirty="0"/>
              <a:t>New </a:t>
            </a:r>
            <a:r>
              <a:rPr lang="sv-SE" dirty="0" err="1"/>
              <a:t>Rule</a:t>
            </a:r>
            <a:r>
              <a:rPr lang="sv-SE" dirty="0"/>
              <a:t> -  </a:t>
            </a:r>
            <a:r>
              <a:rPr lang="sv-SE" dirty="0" err="1"/>
              <a:t>Predictions</a:t>
            </a:r>
            <a:r>
              <a:rPr lang="sv-SE" dirty="0"/>
              <a:t> </a:t>
            </a:r>
            <a:r>
              <a:rPr lang="sv-SE" dirty="0" err="1"/>
              <a:t>of</a:t>
            </a:r>
            <a:r>
              <a:rPr lang="sv-SE" dirty="0"/>
              <a:t> </a:t>
            </a:r>
            <a:r>
              <a:rPr lang="sv-SE" dirty="0" err="1"/>
              <a:t>affinity</a:t>
            </a:r>
            <a:r>
              <a:rPr lang="sv-SE" dirty="0"/>
              <a:t> </a:t>
            </a:r>
            <a:r>
              <a:rPr lang="sv-SE" dirty="0" err="1"/>
              <a:t>should</a:t>
            </a:r>
            <a:r>
              <a:rPr lang="sv-SE" dirty="0"/>
              <a:t> </a:t>
            </a:r>
            <a:r>
              <a:rPr lang="sv-SE" dirty="0" err="1"/>
              <a:t>always</a:t>
            </a:r>
            <a:r>
              <a:rPr lang="sv-SE" dirty="0"/>
              <a:t> be </a:t>
            </a:r>
            <a:r>
              <a:rPr lang="sv-SE" dirty="0" err="1"/>
              <a:t>compared</a:t>
            </a:r>
            <a:r>
              <a:rPr lang="sv-SE" dirty="0"/>
              <a:t> </a:t>
            </a:r>
            <a:r>
              <a:rPr lang="sv-SE" dirty="0" err="1"/>
              <a:t>with</a:t>
            </a:r>
            <a:r>
              <a:rPr lang="sv-SE" dirty="0"/>
              <a:t> </a:t>
            </a:r>
            <a:r>
              <a:rPr lang="sv-SE" dirty="0" err="1"/>
              <a:t>contributions</a:t>
            </a:r>
            <a:r>
              <a:rPr lang="sv-SE" dirty="0"/>
              <a:t> from solvent </a:t>
            </a:r>
            <a:r>
              <a:rPr lang="sv-SE" dirty="0" err="1"/>
              <a:t>interactions</a:t>
            </a:r>
            <a:endParaRPr lang="sv-SE" dirty="0"/>
          </a:p>
          <a:p>
            <a:r>
              <a:rPr lang="sv-SE" dirty="0" err="1"/>
              <a:t>Chemical</a:t>
            </a:r>
            <a:r>
              <a:rPr lang="sv-SE" dirty="0"/>
              <a:t> potentials </a:t>
            </a:r>
            <a:r>
              <a:rPr lang="sv-SE" dirty="0" err="1"/>
              <a:t>are</a:t>
            </a:r>
            <a:r>
              <a:rPr lang="sv-SE" dirty="0"/>
              <a:t> the </a:t>
            </a:r>
            <a:r>
              <a:rPr lang="sv-SE" dirty="0" err="1"/>
              <a:t>driving</a:t>
            </a:r>
            <a:r>
              <a:rPr lang="sv-SE" dirty="0"/>
              <a:t> force</a:t>
            </a:r>
          </a:p>
          <a:p>
            <a:endParaRPr lang="sv-SE" dirty="0"/>
          </a:p>
        </p:txBody>
      </p:sp>
      <p:sp>
        <p:nvSpPr>
          <p:cNvPr id="4" name="Slide Number Placeholder 3"/>
          <p:cNvSpPr>
            <a:spLocks noGrp="1"/>
          </p:cNvSpPr>
          <p:nvPr>
            <p:ph type="sldNum" sz="quarter" idx="10"/>
          </p:nvPr>
        </p:nvSpPr>
        <p:spPr/>
        <p:txBody>
          <a:bodyPr/>
          <a:lstStyle/>
          <a:p>
            <a:fld id="{4C79395C-D1BA-4D34-9C05-4261DAB27865}" type="slidenum">
              <a:rPr lang="sv-SE" smtClean="0"/>
              <a:pPr/>
              <a:t>29</a:t>
            </a:fld>
            <a:endParaRPr lang="sv-SE"/>
          </a:p>
        </p:txBody>
      </p:sp>
    </p:spTree>
    <p:extLst>
      <p:ext uri="{BB962C8B-B14F-4D97-AF65-F5344CB8AC3E}">
        <p14:creationId xmlns:p14="http://schemas.microsoft.com/office/powerpoint/2010/main" val="362386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err="1"/>
              <a:t>This</a:t>
            </a:r>
            <a:r>
              <a:rPr lang="sv-SE" dirty="0"/>
              <a:t> simple </a:t>
            </a:r>
            <a:r>
              <a:rPr lang="sv-SE" dirty="0" err="1"/>
              <a:t>formula</a:t>
            </a:r>
            <a:r>
              <a:rPr lang="sv-SE" dirty="0"/>
              <a:t> </a:t>
            </a:r>
            <a:r>
              <a:rPr lang="sv-SE" dirty="0" err="1"/>
              <a:t>captures</a:t>
            </a:r>
            <a:r>
              <a:rPr lang="sv-SE" dirty="0"/>
              <a:t> </a:t>
            </a:r>
            <a:r>
              <a:rPr lang="sv-SE" dirty="0" err="1"/>
              <a:t>many</a:t>
            </a:r>
            <a:r>
              <a:rPr lang="sv-SE" dirty="0"/>
              <a:t> </a:t>
            </a:r>
            <a:r>
              <a:rPr lang="sv-SE" dirty="0" err="1"/>
              <a:t>of</a:t>
            </a:r>
            <a:r>
              <a:rPr lang="sv-SE" dirty="0"/>
              <a:t> the </a:t>
            </a:r>
            <a:r>
              <a:rPr lang="sv-SE" dirty="0" err="1"/>
              <a:t>most</a:t>
            </a:r>
            <a:r>
              <a:rPr lang="sv-SE" dirty="0"/>
              <a:t> </a:t>
            </a:r>
            <a:r>
              <a:rPr lang="sv-SE" dirty="0" err="1"/>
              <a:t>important</a:t>
            </a:r>
            <a:r>
              <a:rPr lang="sv-SE" dirty="0"/>
              <a:t> </a:t>
            </a:r>
            <a:r>
              <a:rPr lang="sv-SE" dirty="0" err="1"/>
              <a:t>principles</a:t>
            </a:r>
            <a:endParaRPr lang="sv-SE" dirty="0"/>
          </a:p>
          <a:p>
            <a:endParaRPr lang="sv-SE" dirty="0"/>
          </a:p>
          <a:p>
            <a:r>
              <a:rPr lang="sv-SE" dirty="0" err="1"/>
              <a:t>Low</a:t>
            </a:r>
            <a:r>
              <a:rPr lang="sv-SE" dirty="0"/>
              <a:t> </a:t>
            </a:r>
            <a:r>
              <a:rPr lang="sv-SE" dirty="0" err="1"/>
              <a:t>dose</a:t>
            </a:r>
            <a:r>
              <a:rPr lang="sv-SE" dirty="0"/>
              <a:t> is </a:t>
            </a:r>
            <a:r>
              <a:rPr lang="sv-SE" dirty="0" err="1"/>
              <a:t>key</a:t>
            </a:r>
            <a:r>
              <a:rPr lang="sv-SE" dirty="0"/>
              <a:t> for </a:t>
            </a:r>
            <a:r>
              <a:rPr lang="sv-SE" dirty="0" err="1"/>
              <a:t>many</a:t>
            </a:r>
            <a:r>
              <a:rPr lang="sv-SE" dirty="0"/>
              <a:t> </a:t>
            </a:r>
            <a:r>
              <a:rPr lang="sv-SE" dirty="0" err="1"/>
              <a:t>reasons</a:t>
            </a:r>
            <a:endParaRPr lang="sv-SE" dirty="0"/>
          </a:p>
          <a:p>
            <a:endParaRPr lang="sv-SE" dirty="0"/>
          </a:p>
          <a:p>
            <a:r>
              <a:rPr lang="sv-SE" dirty="0" err="1"/>
              <a:t>We</a:t>
            </a:r>
            <a:r>
              <a:rPr lang="sv-SE" dirty="0"/>
              <a:t> </a:t>
            </a:r>
            <a:r>
              <a:rPr lang="sv-SE" dirty="0" err="1"/>
              <a:t>are</a:t>
            </a:r>
            <a:r>
              <a:rPr lang="sv-SE" dirty="0"/>
              <a:t> stuck </a:t>
            </a:r>
            <a:r>
              <a:rPr lang="sv-SE" dirty="0" err="1"/>
              <a:t>with</a:t>
            </a:r>
            <a:r>
              <a:rPr lang="sv-SE" dirty="0"/>
              <a:t> </a:t>
            </a:r>
            <a:r>
              <a:rPr lang="sv-SE" dirty="0" err="1"/>
              <a:t>potency</a:t>
            </a:r>
            <a:r>
              <a:rPr lang="sv-SE" dirty="0"/>
              <a:t> for a </a:t>
            </a:r>
            <a:r>
              <a:rPr lang="sv-SE" dirty="0" err="1"/>
              <a:t>certain</a:t>
            </a:r>
            <a:r>
              <a:rPr lang="sv-SE" dirty="0"/>
              <a:t> </a:t>
            </a:r>
            <a:r>
              <a:rPr lang="sv-SE" dirty="0" err="1"/>
              <a:t>compound</a:t>
            </a:r>
            <a:r>
              <a:rPr lang="sv-SE" dirty="0"/>
              <a:t> for a </a:t>
            </a:r>
            <a:r>
              <a:rPr lang="sv-SE" dirty="0" err="1"/>
              <a:t>certain</a:t>
            </a:r>
            <a:r>
              <a:rPr lang="sv-SE" dirty="0"/>
              <a:t> </a:t>
            </a:r>
            <a:r>
              <a:rPr lang="sv-SE" dirty="0" err="1"/>
              <a:t>target</a:t>
            </a:r>
            <a:endParaRPr lang="sv-SE" dirty="0"/>
          </a:p>
          <a:p>
            <a:endParaRPr lang="sv-SE" dirty="0"/>
          </a:p>
          <a:p>
            <a:r>
              <a:rPr lang="sv-SE" dirty="0"/>
              <a:t>F </a:t>
            </a:r>
            <a:r>
              <a:rPr lang="sv-SE" dirty="0" err="1"/>
              <a:t>can</a:t>
            </a:r>
            <a:r>
              <a:rPr lang="sv-SE" dirty="0"/>
              <a:t> be </a:t>
            </a:r>
            <a:r>
              <a:rPr lang="sv-SE" dirty="0" err="1"/>
              <a:t>optimized</a:t>
            </a:r>
            <a:r>
              <a:rPr lang="sv-SE" dirty="0"/>
              <a:t> </a:t>
            </a:r>
            <a:r>
              <a:rPr lang="sv-SE" dirty="0" err="1"/>
              <a:t>e.g</a:t>
            </a:r>
            <a:r>
              <a:rPr lang="sv-SE" dirty="0"/>
              <a:t>. </a:t>
            </a:r>
            <a:r>
              <a:rPr lang="sv-SE" dirty="0" err="1"/>
              <a:t>with</a:t>
            </a:r>
            <a:r>
              <a:rPr lang="sv-SE" dirty="0"/>
              <a:t> </a:t>
            </a:r>
            <a:r>
              <a:rPr lang="sv-SE" dirty="0" err="1"/>
              <a:t>formulation</a:t>
            </a:r>
            <a:endParaRPr lang="sv-SE" dirty="0"/>
          </a:p>
          <a:p>
            <a:endParaRPr lang="sv-SE" dirty="0"/>
          </a:p>
          <a:p>
            <a:r>
              <a:rPr lang="sv-SE" dirty="0" err="1"/>
              <a:t>Specificity</a:t>
            </a:r>
            <a:r>
              <a:rPr lang="sv-SE" dirty="0"/>
              <a:t> is</a:t>
            </a:r>
            <a:r>
              <a:rPr lang="sv-SE" baseline="0" dirty="0"/>
              <a:t> the </a:t>
            </a:r>
            <a:r>
              <a:rPr lang="sv-SE" baseline="0" dirty="0" err="1"/>
              <a:t>key</a:t>
            </a:r>
            <a:endParaRPr lang="sv-SE" dirty="0"/>
          </a:p>
          <a:p>
            <a:endParaRPr lang="sv-SE" dirty="0"/>
          </a:p>
          <a:p>
            <a:endParaRPr lang="sv-SE" dirty="0"/>
          </a:p>
        </p:txBody>
      </p:sp>
      <p:sp>
        <p:nvSpPr>
          <p:cNvPr id="4" name="Slide Number Placeholder 3"/>
          <p:cNvSpPr>
            <a:spLocks noGrp="1"/>
          </p:cNvSpPr>
          <p:nvPr>
            <p:ph type="sldNum" sz="quarter" idx="10"/>
          </p:nvPr>
        </p:nvSpPr>
        <p:spPr/>
        <p:txBody>
          <a:bodyPr/>
          <a:lstStyle/>
          <a:p>
            <a:pPr>
              <a:defRPr/>
            </a:pPr>
            <a:fld id="{57F275B0-6A38-4405-980C-7A00CF96EE68}" type="slidenum">
              <a:rPr lang="sv-SE" smtClean="0"/>
              <a:pPr>
                <a:defRPr/>
              </a:pPr>
              <a:t>6</a:t>
            </a:fld>
            <a:endParaRPr lang="sv-SE"/>
          </a:p>
        </p:txBody>
      </p:sp>
    </p:spTree>
    <p:extLst>
      <p:ext uri="{BB962C8B-B14F-4D97-AF65-F5344CB8AC3E}">
        <p14:creationId xmlns:p14="http://schemas.microsoft.com/office/powerpoint/2010/main" val="2323996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drug molecule should bind to its target with high affinity and selectivity. Because the binding affinity is a combined function of the binding enthalpy and the binding entropy, extremely high affinity requires that both terms contribute favorably to binding. The binding enthalpy, however, is notoriously more difficult to optimize than the binding entropy, a fact that has resulted in thermodynamically unbalanced molecules that do not achieve optimal potency. In fact, with current technologies, the </a:t>
            </a:r>
            <a:r>
              <a:rPr lang="en-US" dirty="0" err="1"/>
              <a:t>enthalpic</a:t>
            </a:r>
            <a:r>
              <a:rPr lang="en-US" dirty="0"/>
              <a:t> optimization of drug candidates may take years and only appear in second-generation products. Within that context, it is not surprising that structure/activity relationships (</a:t>
            </a:r>
            <a:r>
              <a:rPr lang="en-US" dirty="0" err="1"/>
              <a:t>SARs</a:t>
            </a:r>
            <a:r>
              <a:rPr lang="en-US" dirty="0"/>
              <a:t>) that explicitly incorporate the interplay between enthalpy and entropy and accelerate the optimization process are being developed and gaining popularity.</a:t>
            </a:r>
            <a:endParaRPr lang="sv-SE" dirty="0"/>
          </a:p>
        </p:txBody>
      </p:sp>
      <p:sp>
        <p:nvSpPr>
          <p:cNvPr id="4" name="Slide Number Placeholder 3"/>
          <p:cNvSpPr>
            <a:spLocks noGrp="1"/>
          </p:cNvSpPr>
          <p:nvPr>
            <p:ph type="sldNum" sz="quarter" idx="10"/>
          </p:nvPr>
        </p:nvSpPr>
        <p:spPr/>
        <p:txBody>
          <a:bodyPr/>
          <a:lstStyle/>
          <a:p>
            <a:fld id="{4C79395C-D1BA-4D34-9C05-4261DAB27865}" type="slidenum">
              <a:rPr lang="sv-SE" smtClean="0"/>
              <a:pPr/>
              <a:t>8</a:t>
            </a:fld>
            <a:endParaRPr lang="sv-SE"/>
          </a:p>
        </p:txBody>
      </p:sp>
    </p:spTree>
    <p:extLst>
      <p:ext uri="{BB962C8B-B14F-4D97-AF65-F5344CB8AC3E}">
        <p14:creationId xmlns:p14="http://schemas.microsoft.com/office/powerpoint/2010/main" val="3180475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Ligand</a:t>
            </a:r>
            <a:r>
              <a:rPr lang="sv-SE" baseline="0" dirty="0"/>
              <a:t> </a:t>
            </a:r>
            <a:r>
              <a:rPr lang="sv-SE" baseline="0" dirty="0" err="1"/>
              <a:t>binding</a:t>
            </a:r>
            <a:r>
              <a:rPr lang="sv-SE" baseline="0" dirty="0"/>
              <a:t> sounds simple </a:t>
            </a:r>
            <a:r>
              <a:rPr lang="sv-SE" baseline="0" dirty="0" err="1"/>
              <a:t>enough</a:t>
            </a:r>
            <a:r>
              <a:rPr lang="sv-SE" baseline="0" dirty="0"/>
              <a:t> – ”lock and </a:t>
            </a:r>
            <a:r>
              <a:rPr lang="sv-SE" baseline="0" dirty="0" err="1"/>
              <a:t>key</a:t>
            </a:r>
            <a:r>
              <a:rPr lang="sv-SE" baseline="0" dirty="0"/>
              <a:t>”</a:t>
            </a:r>
          </a:p>
          <a:p>
            <a:r>
              <a:rPr lang="sv-SE" baseline="0" dirty="0" err="1"/>
              <a:t>Desolvation</a:t>
            </a:r>
            <a:r>
              <a:rPr lang="sv-SE" baseline="0" dirty="0"/>
              <a:t>, </a:t>
            </a:r>
            <a:r>
              <a:rPr lang="sv-SE" baseline="0" dirty="0" err="1"/>
              <a:t>flexibility</a:t>
            </a:r>
            <a:r>
              <a:rPr lang="sv-SE" baseline="0" dirty="0"/>
              <a:t> …</a:t>
            </a:r>
          </a:p>
          <a:p>
            <a:r>
              <a:rPr lang="sv-SE" baseline="0" dirty="0" err="1"/>
              <a:t>Statistics</a:t>
            </a:r>
            <a:r>
              <a:rPr lang="sv-SE" baseline="0" dirty="0"/>
              <a:t> </a:t>
            </a:r>
            <a:r>
              <a:rPr lang="sv-SE" baseline="0" dirty="0">
                <a:sym typeface="Wingdings" panose="05000000000000000000" pitchFamily="2" charset="2"/>
              </a:rPr>
              <a:t> </a:t>
            </a:r>
            <a:r>
              <a:rPr lang="sv-SE" baseline="0" dirty="0" err="1">
                <a:sym typeface="Wingdings" panose="05000000000000000000" pitchFamily="2" charset="2"/>
              </a:rPr>
              <a:t>Free</a:t>
            </a:r>
            <a:r>
              <a:rPr lang="sv-SE" baseline="0" dirty="0">
                <a:sym typeface="Wingdings" panose="05000000000000000000" pitchFamily="2" charset="2"/>
              </a:rPr>
              <a:t> Energy</a:t>
            </a:r>
            <a:endParaRPr lang="sv-SE" dirty="0"/>
          </a:p>
        </p:txBody>
      </p:sp>
      <p:sp>
        <p:nvSpPr>
          <p:cNvPr id="4" name="Slide Number Placeholder 3"/>
          <p:cNvSpPr>
            <a:spLocks noGrp="1"/>
          </p:cNvSpPr>
          <p:nvPr>
            <p:ph type="sldNum" sz="quarter" idx="10"/>
          </p:nvPr>
        </p:nvSpPr>
        <p:spPr/>
        <p:txBody>
          <a:bodyPr/>
          <a:lstStyle/>
          <a:p>
            <a:fld id="{4C79395C-D1BA-4D34-9C05-4261DAB27865}" type="slidenum">
              <a:rPr lang="sv-SE" smtClean="0"/>
              <a:pPr/>
              <a:t>10</a:t>
            </a:fld>
            <a:endParaRPr lang="sv-SE"/>
          </a:p>
        </p:txBody>
      </p:sp>
    </p:spTree>
    <p:extLst>
      <p:ext uri="{BB962C8B-B14F-4D97-AF65-F5344CB8AC3E}">
        <p14:creationId xmlns:p14="http://schemas.microsoft.com/office/powerpoint/2010/main" val="2608908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Ligand</a:t>
            </a:r>
            <a:r>
              <a:rPr lang="sv-SE" baseline="0" dirty="0"/>
              <a:t> </a:t>
            </a:r>
            <a:r>
              <a:rPr lang="sv-SE" baseline="0" dirty="0" err="1"/>
              <a:t>binding</a:t>
            </a:r>
            <a:r>
              <a:rPr lang="sv-SE" baseline="0" dirty="0"/>
              <a:t> sounds simple </a:t>
            </a:r>
            <a:r>
              <a:rPr lang="sv-SE" baseline="0" dirty="0" err="1"/>
              <a:t>enough</a:t>
            </a:r>
            <a:r>
              <a:rPr lang="sv-SE" baseline="0" dirty="0"/>
              <a:t> – ”lock and </a:t>
            </a:r>
            <a:r>
              <a:rPr lang="sv-SE" baseline="0" dirty="0" err="1"/>
              <a:t>key</a:t>
            </a:r>
            <a:r>
              <a:rPr lang="sv-SE" baseline="0" dirty="0"/>
              <a:t>”</a:t>
            </a:r>
          </a:p>
          <a:p>
            <a:r>
              <a:rPr lang="sv-SE" baseline="0" dirty="0" err="1"/>
              <a:t>Desolvation</a:t>
            </a:r>
            <a:r>
              <a:rPr lang="sv-SE" baseline="0" dirty="0"/>
              <a:t>, </a:t>
            </a:r>
            <a:r>
              <a:rPr lang="sv-SE" baseline="0" dirty="0" err="1"/>
              <a:t>flexibility</a:t>
            </a:r>
            <a:r>
              <a:rPr lang="sv-SE" baseline="0" dirty="0"/>
              <a:t> …</a:t>
            </a:r>
          </a:p>
          <a:p>
            <a:r>
              <a:rPr lang="sv-SE" baseline="0" dirty="0" err="1"/>
              <a:t>Statistics</a:t>
            </a:r>
            <a:r>
              <a:rPr lang="sv-SE" baseline="0" dirty="0"/>
              <a:t> </a:t>
            </a:r>
            <a:r>
              <a:rPr lang="sv-SE" baseline="0" dirty="0">
                <a:sym typeface="Wingdings" panose="05000000000000000000" pitchFamily="2" charset="2"/>
              </a:rPr>
              <a:t> </a:t>
            </a:r>
            <a:r>
              <a:rPr lang="sv-SE" baseline="0" dirty="0" err="1">
                <a:sym typeface="Wingdings" panose="05000000000000000000" pitchFamily="2" charset="2"/>
              </a:rPr>
              <a:t>Free</a:t>
            </a:r>
            <a:r>
              <a:rPr lang="sv-SE" baseline="0" dirty="0">
                <a:sym typeface="Wingdings" panose="05000000000000000000" pitchFamily="2" charset="2"/>
              </a:rPr>
              <a:t> Energy</a:t>
            </a:r>
            <a:endParaRPr lang="sv-SE" dirty="0"/>
          </a:p>
        </p:txBody>
      </p:sp>
      <p:sp>
        <p:nvSpPr>
          <p:cNvPr id="4" name="Slide Number Placeholder 3"/>
          <p:cNvSpPr>
            <a:spLocks noGrp="1"/>
          </p:cNvSpPr>
          <p:nvPr>
            <p:ph type="sldNum" sz="quarter" idx="10"/>
          </p:nvPr>
        </p:nvSpPr>
        <p:spPr/>
        <p:txBody>
          <a:bodyPr/>
          <a:lstStyle/>
          <a:p>
            <a:fld id="{4C79395C-D1BA-4D34-9C05-4261DAB27865}" type="slidenum">
              <a:rPr lang="sv-SE" smtClean="0"/>
              <a:pPr/>
              <a:t>11</a:t>
            </a:fld>
            <a:endParaRPr lang="sv-SE"/>
          </a:p>
        </p:txBody>
      </p:sp>
    </p:spTree>
    <p:extLst>
      <p:ext uri="{BB962C8B-B14F-4D97-AF65-F5344CB8AC3E}">
        <p14:creationId xmlns:p14="http://schemas.microsoft.com/office/powerpoint/2010/main" val="4238477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An example that can illustrate this is binding to CDK5 with </a:t>
            </a:r>
            <a:r>
              <a:rPr lang="en-US" sz="1100" dirty="0" err="1"/>
              <a:t>roscovitine</a:t>
            </a:r>
            <a:r>
              <a:rPr lang="en-US" sz="1100" dirty="0"/>
              <a:t> in the presence and absence of an activator protein …</a:t>
            </a:r>
            <a:endParaRPr lang="sv-SE" dirty="0"/>
          </a:p>
        </p:txBody>
      </p:sp>
      <p:sp>
        <p:nvSpPr>
          <p:cNvPr id="4" name="Slide Number Placeholder 3"/>
          <p:cNvSpPr>
            <a:spLocks noGrp="1"/>
          </p:cNvSpPr>
          <p:nvPr>
            <p:ph type="sldNum" sz="quarter" idx="10"/>
          </p:nvPr>
        </p:nvSpPr>
        <p:spPr/>
        <p:txBody>
          <a:bodyPr/>
          <a:lstStyle/>
          <a:p>
            <a:fld id="{4C79395C-D1BA-4D34-9C05-4261DAB27865}" type="slidenum">
              <a:rPr lang="sv-SE" smtClean="0"/>
              <a:pPr/>
              <a:t>13</a:t>
            </a:fld>
            <a:endParaRPr lang="sv-SE"/>
          </a:p>
        </p:txBody>
      </p:sp>
    </p:spTree>
    <p:extLst>
      <p:ext uri="{BB962C8B-B14F-4D97-AF65-F5344CB8AC3E}">
        <p14:creationId xmlns:p14="http://schemas.microsoft.com/office/powerpoint/2010/main" val="4055791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100" dirty="0"/>
              <a:t>Analysis of a 1-ms molecular dynamics simulation of the small protein bovine pancreatic </a:t>
            </a:r>
            <a:r>
              <a:rPr lang="en-US" sz="1100" dirty="0" err="1"/>
              <a:t>trypsin</a:t>
            </a:r>
            <a:r>
              <a:rPr lang="en-US" sz="1100" dirty="0"/>
              <a:t> inhibitor reveals that its main conformations have different thermodynamic profiles and that perturbation of a single geometric variable, such as a torsion angle or </a:t>
            </a:r>
            <a:r>
              <a:rPr lang="en-US" sz="1100" dirty="0" err="1"/>
              <a:t>interresidue</a:t>
            </a:r>
            <a:r>
              <a:rPr lang="en-US" sz="1100" dirty="0"/>
              <a:t> distance, can select for occupancy of one or another conformational state. These results establish the basis for a mechanism that we term entropy–enthalpy transduction (</a:t>
            </a:r>
            <a:r>
              <a:rPr lang="en-US" sz="1100" dirty="0" err="1"/>
              <a:t>EET</a:t>
            </a:r>
            <a:r>
              <a:rPr lang="en-US" sz="1100" dirty="0"/>
              <a:t>), in which the thermodynamic character of a local perturbation, such as </a:t>
            </a:r>
            <a:r>
              <a:rPr lang="en-US" sz="1100" dirty="0" err="1"/>
              <a:t>enthalpic</a:t>
            </a:r>
            <a:r>
              <a:rPr lang="en-US" sz="1100" dirty="0"/>
              <a:t> binding of a small molecule, is camouflaged by the thermodynamics of a global conformational change induced by the perturbation, such as a switch into a high-entropy conformational state.</a:t>
            </a:r>
          </a:p>
          <a:p>
            <a:endParaRPr lang="en-US" sz="1100" dirty="0"/>
          </a:p>
          <a:p>
            <a:endParaRPr lang="en-US" sz="1100" dirty="0"/>
          </a:p>
          <a:p>
            <a:r>
              <a:rPr lang="en-US" sz="1100" dirty="0"/>
              <a:t>Two-state model system illustrating </a:t>
            </a:r>
            <a:r>
              <a:rPr lang="en-US" sz="1100" dirty="0" err="1"/>
              <a:t>EET</a:t>
            </a:r>
            <a:r>
              <a:rPr lang="en-US" sz="1100" dirty="0"/>
              <a:t>. (</a:t>
            </a:r>
            <a:r>
              <a:rPr lang="en-US" sz="1100" i="1" dirty="0"/>
              <a:t>Upper</a:t>
            </a:r>
            <a:r>
              <a:rPr lang="en-US" sz="1100" dirty="0"/>
              <a:t>) The protein P has two states A and B with a free energy difference of </a:t>
            </a:r>
            <a:r>
              <a:rPr lang="en-US" sz="1100" dirty="0" err="1"/>
              <a:t>ΔG</a:t>
            </a:r>
            <a:r>
              <a:rPr lang="en-US" sz="1100" baseline="-25000" dirty="0" err="1"/>
              <a:t>AB</a:t>
            </a:r>
            <a:r>
              <a:rPr lang="en-US" sz="1100" dirty="0"/>
              <a:t>. By construction, state B is higher in entropy and lower in enthalpy than A. </a:t>
            </a:r>
            <a:r>
              <a:rPr lang="en-US" sz="1100" dirty="0" err="1"/>
              <a:t>Ligand</a:t>
            </a:r>
            <a:r>
              <a:rPr lang="en-US" sz="1100" dirty="0"/>
              <a:t> L binds only state B and hence, drives P from a two- to one-state system. The overall binding free energy is </a:t>
            </a:r>
            <a:r>
              <a:rPr lang="en-US" sz="1100" dirty="0" err="1"/>
              <a:t>ΔG</a:t>
            </a:r>
            <a:r>
              <a:rPr lang="en-US" sz="1100" baseline="-25000" dirty="0" err="1"/>
              <a:t>PL</a:t>
            </a:r>
            <a:r>
              <a:rPr lang="en-US" sz="1100" dirty="0"/>
              <a:t>. (</a:t>
            </a:r>
            <a:r>
              <a:rPr lang="en-US" sz="1100" i="1" dirty="0"/>
              <a:t>Lower</a:t>
            </a:r>
            <a:r>
              <a:rPr lang="en-US" sz="1100" dirty="0"/>
              <a:t>) Overall thermodynamics of </a:t>
            </a:r>
            <a:r>
              <a:rPr lang="en-US" sz="1100" dirty="0" err="1"/>
              <a:t>ligand</a:t>
            </a:r>
            <a:r>
              <a:rPr lang="en-US" sz="1100" dirty="0"/>
              <a:t>–protein binding as a function of a small free energy bias, </a:t>
            </a:r>
            <a:r>
              <a:rPr lang="en-US" sz="1100" i="1" dirty="0"/>
              <a:t>x</a:t>
            </a:r>
            <a:r>
              <a:rPr lang="en-US" sz="1100" dirty="0"/>
              <a:t>, added to </a:t>
            </a:r>
            <a:r>
              <a:rPr lang="en-US" sz="1100" dirty="0" err="1"/>
              <a:t>ΔG</a:t>
            </a:r>
            <a:r>
              <a:rPr lang="en-US" sz="1100" baseline="-25000" dirty="0" err="1"/>
              <a:t>AB</a:t>
            </a:r>
            <a:r>
              <a:rPr lang="en-US" sz="1100" dirty="0"/>
              <a:t> to shift the preferred unbound state of P from state A (x &lt; 0) to state B (x &gt; 0). Here, </a:t>
            </a:r>
            <a:r>
              <a:rPr lang="en-US" sz="1100" dirty="0" err="1"/>
              <a:t>Δ</a:t>
            </a:r>
            <a:r>
              <a:rPr lang="en-US" sz="1100" i="1" dirty="0" err="1"/>
              <a:t>H</a:t>
            </a:r>
            <a:r>
              <a:rPr lang="en-US" sz="1100" i="1" baseline="-25000" dirty="0" err="1"/>
              <a:t>BL</a:t>
            </a:r>
            <a:r>
              <a:rPr lang="en-US" sz="1100" dirty="0"/>
              <a:t> = −7.5, −</a:t>
            </a:r>
            <a:r>
              <a:rPr lang="en-US" sz="1100" i="1" dirty="0" err="1"/>
              <a:t>T</a:t>
            </a:r>
            <a:r>
              <a:rPr lang="en-US" sz="1100" dirty="0" err="1"/>
              <a:t>Δ</a:t>
            </a:r>
            <a:r>
              <a:rPr lang="en-US" sz="1100" i="1" dirty="0" err="1"/>
              <a:t>S</a:t>
            </a:r>
            <a:r>
              <a:rPr lang="en-US" sz="1100" i="1" baseline="-25000" dirty="0" err="1"/>
              <a:t>BL</a:t>
            </a:r>
            <a:r>
              <a:rPr lang="en-US" sz="1100" dirty="0"/>
              <a:t> = 2.5, </a:t>
            </a:r>
            <a:r>
              <a:rPr lang="en-US" sz="1100" dirty="0" err="1"/>
              <a:t>Δ</a:t>
            </a:r>
            <a:r>
              <a:rPr lang="en-US" sz="1100" i="1" dirty="0" err="1"/>
              <a:t>H</a:t>
            </a:r>
            <a:r>
              <a:rPr lang="en-US" sz="1100" i="1" baseline="-25000" dirty="0" err="1"/>
              <a:t>AB</a:t>
            </a:r>
            <a:r>
              <a:rPr lang="en-US" sz="1100" dirty="0"/>
              <a:t> = 10.0, −</a:t>
            </a:r>
            <a:r>
              <a:rPr lang="en-US" sz="1100" i="1" dirty="0" err="1"/>
              <a:t>T</a:t>
            </a:r>
            <a:r>
              <a:rPr lang="en-US" sz="1100" dirty="0" err="1"/>
              <a:t>Δ</a:t>
            </a:r>
            <a:r>
              <a:rPr lang="en-US" sz="1100" i="1" dirty="0" err="1"/>
              <a:t>S</a:t>
            </a:r>
            <a:r>
              <a:rPr lang="en-US" sz="1100" i="1" baseline="-25000" dirty="0" err="1"/>
              <a:t>AB</a:t>
            </a:r>
            <a:r>
              <a:rPr lang="en-US" sz="1100" dirty="0"/>
              <a:t> = −10.0, and </a:t>
            </a:r>
            <a:r>
              <a:rPr lang="en-US" sz="1100" i="1" dirty="0" err="1"/>
              <a:t>RT</a:t>
            </a:r>
            <a:r>
              <a:rPr lang="en-US" sz="1100" dirty="0"/>
              <a:t> = 0.6, where </a:t>
            </a:r>
            <a:r>
              <a:rPr lang="en-US" sz="1100" dirty="0" err="1"/>
              <a:t>Δ</a:t>
            </a:r>
            <a:r>
              <a:rPr lang="en-US" sz="1100" i="1" dirty="0" err="1"/>
              <a:t>H</a:t>
            </a:r>
            <a:r>
              <a:rPr lang="en-US" sz="1100" i="1" baseline="-25000" dirty="0" err="1"/>
              <a:t>BL</a:t>
            </a:r>
            <a:r>
              <a:rPr lang="en-US" sz="1100" dirty="0"/>
              <a:t> and −</a:t>
            </a:r>
            <a:r>
              <a:rPr lang="en-US" sz="1100" i="1" dirty="0" err="1"/>
              <a:t>T</a:t>
            </a:r>
            <a:r>
              <a:rPr lang="en-US" sz="1100" dirty="0" err="1"/>
              <a:t>Δ</a:t>
            </a:r>
            <a:r>
              <a:rPr lang="en-US" sz="1100" i="1" dirty="0" err="1"/>
              <a:t>S</a:t>
            </a:r>
            <a:r>
              <a:rPr lang="en-US" sz="1100" i="1" baseline="-25000" dirty="0" err="1"/>
              <a:t>BL</a:t>
            </a:r>
            <a:r>
              <a:rPr lang="en-US" sz="1100" dirty="0"/>
              <a:t> correspond to the enthalpy and entropy of the </a:t>
            </a:r>
            <a:r>
              <a:rPr lang="en-US" sz="1100" dirty="0" err="1"/>
              <a:t>ligand</a:t>
            </a:r>
            <a:r>
              <a:rPr lang="en-US" sz="1100" dirty="0"/>
              <a:t> L binding to state B. All quantities are in kilocalories per mole.</a:t>
            </a:r>
          </a:p>
          <a:p>
            <a:r>
              <a:rPr lang="en-US" sz="1100" dirty="0"/>
              <a:t>(</a:t>
            </a:r>
            <a:r>
              <a:rPr lang="en-US" sz="1100" i="1" dirty="0"/>
              <a:t>Upper</a:t>
            </a:r>
            <a:r>
              <a:rPr lang="en-US" sz="1100" dirty="0"/>
              <a:t>) Representative backbone traces of the main conformational clusters C</a:t>
            </a:r>
            <a:r>
              <a:rPr lang="en-US" sz="1100" baseline="-25000" dirty="0"/>
              <a:t>0</a:t>
            </a:r>
            <a:r>
              <a:rPr lang="en-US" sz="1100" dirty="0"/>
              <a:t>, C</a:t>
            </a:r>
            <a:r>
              <a:rPr lang="en-US" sz="1100" baseline="-25000" dirty="0"/>
              <a:t>1</a:t>
            </a:r>
            <a:r>
              <a:rPr lang="en-US" sz="1100" dirty="0"/>
              <a:t>, and C</a:t>
            </a:r>
            <a:r>
              <a:rPr lang="en-US" sz="1100" baseline="-25000" dirty="0"/>
              <a:t>2</a:t>
            </a:r>
            <a:r>
              <a:rPr lang="en-US" sz="1100" dirty="0"/>
              <a:t> as labeled, and their percent occupancies during the simulation; color and thickness of the traces indicate </a:t>
            </a:r>
            <a:r>
              <a:rPr lang="en-US" sz="1100" dirty="0" err="1"/>
              <a:t>rms</a:t>
            </a:r>
            <a:r>
              <a:rPr lang="en-US" sz="1100" dirty="0"/>
              <a:t> fluctuation of the backbone (narrow blue, 0.4 Å; thick red, 3.7 Å) after structural superposition. (</a:t>
            </a:r>
            <a:r>
              <a:rPr lang="en-US" sz="1100" i="1" dirty="0"/>
              <a:t>Lower</a:t>
            </a:r>
            <a:r>
              <a:rPr lang="en-US" sz="1100" dirty="0"/>
              <a:t>) Bar graph of the computed thermodynamics (kilocalories per mole) of clusters C</a:t>
            </a:r>
            <a:r>
              <a:rPr lang="en-US" sz="1100" baseline="-25000" dirty="0"/>
              <a:t>0</a:t>
            </a:r>
            <a:r>
              <a:rPr lang="en-US" sz="1100" dirty="0"/>
              <a:t> (red) and C</a:t>
            </a:r>
            <a:r>
              <a:rPr lang="en-US" sz="1100" baseline="-25000" dirty="0"/>
              <a:t>2</a:t>
            </a:r>
            <a:r>
              <a:rPr lang="en-US" sz="1100" dirty="0"/>
              <a:t> (green) relative to cluster C</a:t>
            </a:r>
            <a:r>
              <a:rPr lang="en-US" sz="1100" baseline="-25000" dirty="0"/>
              <a:t>1</a:t>
            </a:r>
            <a:r>
              <a:rPr lang="en-US" sz="1100" dirty="0"/>
              <a:t>. </a:t>
            </a:r>
            <a:r>
              <a:rPr lang="en-US" sz="1100" dirty="0" err="1"/>
              <a:t>Δ</a:t>
            </a:r>
            <a:r>
              <a:rPr lang="en-US" sz="1100" i="1" dirty="0" err="1"/>
              <a:t>E</a:t>
            </a:r>
            <a:r>
              <a:rPr lang="en-US" sz="1100" dirty="0"/>
              <a:t>, total potential energy; </a:t>
            </a:r>
            <a:r>
              <a:rPr lang="en-US" sz="1100" dirty="0" err="1"/>
              <a:t>Δ</a:t>
            </a:r>
            <a:r>
              <a:rPr lang="en-US" sz="1100" i="1" dirty="0" err="1"/>
              <a:t>E</a:t>
            </a:r>
            <a:r>
              <a:rPr lang="en-US" sz="1100" i="1" baseline="-25000" dirty="0" err="1"/>
              <a:t>prot-prot</a:t>
            </a:r>
            <a:r>
              <a:rPr lang="en-US" sz="1100" dirty="0"/>
              <a:t>, potential energy of protein; </a:t>
            </a:r>
            <a:r>
              <a:rPr lang="en-US" sz="1100" dirty="0" err="1"/>
              <a:t>Δ</a:t>
            </a:r>
            <a:r>
              <a:rPr lang="en-US" sz="1100" i="1" dirty="0" err="1"/>
              <a:t>E</a:t>
            </a:r>
            <a:r>
              <a:rPr lang="en-US" sz="1100" i="1" baseline="-25000" dirty="0" err="1"/>
              <a:t>prot-solv</a:t>
            </a:r>
            <a:r>
              <a:rPr lang="en-US" sz="1100" dirty="0"/>
              <a:t>, interaction energy of protein and solvent; </a:t>
            </a:r>
            <a:r>
              <a:rPr lang="en-US" sz="1100" dirty="0" err="1"/>
              <a:t>Δ</a:t>
            </a:r>
            <a:r>
              <a:rPr lang="en-US" sz="1100" i="1" dirty="0" err="1"/>
              <a:t>E</a:t>
            </a:r>
            <a:r>
              <a:rPr lang="en-US" sz="1100" i="1" baseline="-25000" dirty="0" err="1"/>
              <a:t>solv-solv</a:t>
            </a:r>
            <a:r>
              <a:rPr lang="en-US" sz="1100" dirty="0"/>
              <a:t>, potential energy of solvent; </a:t>
            </a:r>
            <a:r>
              <a:rPr lang="en-US" sz="1100" dirty="0" err="1"/>
              <a:t>Δ</a:t>
            </a:r>
            <a:r>
              <a:rPr lang="en-US" sz="1100" i="1" dirty="0" err="1"/>
              <a:t>G</a:t>
            </a:r>
            <a:r>
              <a:rPr lang="en-US" sz="1100" dirty="0"/>
              <a:t>, free energy; −</a:t>
            </a:r>
            <a:r>
              <a:rPr lang="en-US" sz="1100" i="1" dirty="0" err="1"/>
              <a:t>T</a:t>
            </a:r>
            <a:r>
              <a:rPr lang="en-US" sz="1100" dirty="0" err="1"/>
              <a:t>Δ</a:t>
            </a:r>
            <a:r>
              <a:rPr lang="en-US" sz="1100" i="1" dirty="0" err="1"/>
              <a:t>S</a:t>
            </a:r>
            <a:r>
              <a:rPr lang="en-US" sz="1100" dirty="0"/>
              <a:t>, total entropic free energy contribution; −</a:t>
            </a:r>
            <a:r>
              <a:rPr lang="en-US" sz="1100" i="1" dirty="0" err="1"/>
              <a:t>T</a:t>
            </a:r>
            <a:r>
              <a:rPr lang="en-US" sz="1100" dirty="0" err="1"/>
              <a:t>Δ</a:t>
            </a:r>
            <a:r>
              <a:rPr lang="en-US" sz="1100" i="1" dirty="0" err="1"/>
              <a:t>S</a:t>
            </a:r>
            <a:r>
              <a:rPr lang="en-US" sz="1100" i="1" baseline="-25000" dirty="0" err="1"/>
              <a:t>config</a:t>
            </a:r>
            <a:r>
              <a:rPr lang="en-US" sz="1100" dirty="0"/>
              <a:t>, </a:t>
            </a:r>
            <a:r>
              <a:rPr lang="en-US" sz="1100" dirty="0" err="1"/>
              <a:t>configurational</a:t>
            </a:r>
            <a:r>
              <a:rPr lang="en-US" sz="1100" dirty="0"/>
              <a:t> entropy estimated by MIST at second order and corrected by subtraction of matched results with block-shuffled data; −</a:t>
            </a:r>
            <a:r>
              <a:rPr lang="en-US" sz="1100" i="1" dirty="0" err="1"/>
              <a:t>T</a:t>
            </a:r>
            <a:r>
              <a:rPr lang="en-US" sz="1100" dirty="0" err="1"/>
              <a:t>Δ</a:t>
            </a:r>
            <a:r>
              <a:rPr lang="en-US" sz="1100" i="1" dirty="0" err="1"/>
              <a:t>S</a:t>
            </a:r>
            <a:r>
              <a:rPr lang="en-US" sz="1100" i="1" baseline="-25000" dirty="0" err="1"/>
              <a:t>solv</a:t>
            </a:r>
            <a:r>
              <a:rPr lang="en-US" sz="1100" dirty="0"/>
              <a:t>, solvent entropy computed as −</a:t>
            </a:r>
            <a:r>
              <a:rPr lang="en-US" sz="1100" i="1" dirty="0"/>
              <a:t>T</a:t>
            </a:r>
            <a:r>
              <a:rPr lang="en-US" sz="1100" dirty="0"/>
              <a:t>(</a:t>
            </a:r>
            <a:r>
              <a:rPr lang="en-US" sz="1100" dirty="0" err="1"/>
              <a:t>Δ</a:t>
            </a:r>
            <a:r>
              <a:rPr lang="en-US" sz="1100" i="1" dirty="0" err="1"/>
              <a:t>S</a:t>
            </a:r>
            <a:r>
              <a:rPr lang="en-US" sz="1100" dirty="0"/>
              <a:t> − </a:t>
            </a:r>
            <a:r>
              <a:rPr lang="en-US" sz="1100" dirty="0" err="1"/>
              <a:t>Δ</a:t>
            </a:r>
            <a:r>
              <a:rPr lang="en-US" sz="1100" i="1" dirty="0" err="1"/>
              <a:t>S</a:t>
            </a:r>
            <a:r>
              <a:rPr lang="en-US" sz="1100" i="1" baseline="-25000" dirty="0" err="1"/>
              <a:t>config</a:t>
            </a:r>
            <a:r>
              <a:rPr lang="en-US" sz="1100" dirty="0"/>
              <a:t>).</a:t>
            </a:r>
            <a:endParaRPr lang="sv-SE" dirty="0"/>
          </a:p>
        </p:txBody>
      </p:sp>
      <p:sp>
        <p:nvSpPr>
          <p:cNvPr id="4" name="Slide Number Placeholder 3"/>
          <p:cNvSpPr>
            <a:spLocks noGrp="1"/>
          </p:cNvSpPr>
          <p:nvPr>
            <p:ph type="sldNum" sz="quarter" idx="10"/>
          </p:nvPr>
        </p:nvSpPr>
        <p:spPr/>
        <p:txBody>
          <a:bodyPr/>
          <a:lstStyle/>
          <a:p>
            <a:fld id="{4C79395C-D1BA-4D34-9C05-4261DAB27865}" type="slidenum">
              <a:rPr lang="sv-SE" smtClean="0"/>
              <a:pPr/>
              <a:t>14</a:t>
            </a:fld>
            <a:endParaRPr lang="sv-SE"/>
          </a:p>
        </p:txBody>
      </p:sp>
    </p:spTree>
    <p:extLst>
      <p:ext uri="{BB962C8B-B14F-4D97-AF65-F5344CB8AC3E}">
        <p14:creationId xmlns:p14="http://schemas.microsoft.com/office/powerpoint/2010/main" val="1716598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Lead optimization focuses on binding-affinity improvement. If a flat structure–activity relationship is detected, usually optimization strategies are abolished as unattractive. Nonetheless, as affinity is composed of an </a:t>
            </a:r>
            <a:r>
              <a:rPr lang="en-US" sz="1100" dirty="0" err="1"/>
              <a:t>enthalpic</a:t>
            </a:r>
            <a:r>
              <a:rPr lang="en-US" sz="1100" dirty="0"/>
              <a:t> and entropic contribution, factorization of both can unravel the complexity of a flat, on first sight tedious SAR. In such cases, the binding free energy of different </a:t>
            </a:r>
            <a:r>
              <a:rPr lang="en-US" sz="1100" dirty="0" err="1"/>
              <a:t>ligands</a:t>
            </a:r>
            <a:r>
              <a:rPr lang="en-US" sz="1100" dirty="0"/>
              <a:t> can be rather similar, but it can factorize into enthalpy and entropy distinctly. We investigated the thermodynamic signature of two classes of </a:t>
            </a:r>
            <a:r>
              <a:rPr lang="en-US" sz="1100" i="1" dirty="0" err="1"/>
              <a:t>lin</a:t>
            </a:r>
            <a:r>
              <a:rPr lang="en-US" sz="1100" dirty="0" err="1"/>
              <a:t>-benzopurines</a:t>
            </a:r>
            <a:r>
              <a:rPr lang="en-US" sz="1100" dirty="0"/>
              <a:t> binding to </a:t>
            </a:r>
            <a:r>
              <a:rPr lang="en-US" sz="1100" dirty="0" err="1"/>
              <a:t>tRNA</a:t>
            </a:r>
            <a:r>
              <a:rPr lang="en-US" sz="1100" dirty="0"/>
              <a:t>−guanine </a:t>
            </a:r>
            <a:r>
              <a:rPr lang="en-US" sz="1100" dirty="0" err="1"/>
              <a:t>transglycosylase</a:t>
            </a:r>
            <a:r>
              <a:rPr lang="en-US" sz="1100" dirty="0"/>
              <a:t>. While the differences are hardly visible in the free energy, they involve striking </a:t>
            </a:r>
            <a:r>
              <a:rPr lang="en-US" sz="1100" dirty="0" err="1"/>
              <a:t>enthalpic</a:t>
            </a:r>
            <a:r>
              <a:rPr lang="en-US" sz="1100" dirty="0"/>
              <a:t> and entropic changes. Analyzing thermodynamics along with structural features revealed that one </a:t>
            </a:r>
            <a:r>
              <a:rPr lang="en-US" sz="1100" dirty="0" err="1"/>
              <a:t>ligand</a:t>
            </a:r>
            <a:r>
              <a:rPr lang="en-US" sz="1100" dirty="0"/>
              <a:t> set binds to the protein without inducing significant changes compared to the </a:t>
            </a:r>
            <a:r>
              <a:rPr lang="en-US" sz="1100" dirty="0" err="1"/>
              <a:t>apo</a:t>
            </a:r>
            <a:r>
              <a:rPr lang="en-US" sz="1100" dirty="0"/>
              <a:t> structure; however, the second series provokes complex adaptation, leading to a conformation similar to the substrate-bound state. In the latter state, a cross-talk between two pockets is suggested.</a:t>
            </a:r>
            <a:endParaRPr lang="sv-SE" dirty="0"/>
          </a:p>
        </p:txBody>
      </p:sp>
      <p:sp>
        <p:nvSpPr>
          <p:cNvPr id="4" name="Slide Number Placeholder 3"/>
          <p:cNvSpPr>
            <a:spLocks noGrp="1"/>
          </p:cNvSpPr>
          <p:nvPr>
            <p:ph type="sldNum" sz="quarter" idx="10"/>
          </p:nvPr>
        </p:nvSpPr>
        <p:spPr/>
        <p:txBody>
          <a:bodyPr/>
          <a:lstStyle/>
          <a:p>
            <a:fld id="{4C79395C-D1BA-4D34-9C05-4261DAB27865}" type="slidenum">
              <a:rPr lang="sv-SE" smtClean="0"/>
              <a:pPr/>
              <a:t>15</a:t>
            </a:fld>
            <a:endParaRPr lang="sv-SE"/>
          </a:p>
        </p:txBody>
      </p:sp>
    </p:spTree>
    <p:extLst>
      <p:ext uri="{BB962C8B-B14F-4D97-AF65-F5344CB8AC3E}">
        <p14:creationId xmlns:p14="http://schemas.microsoft.com/office/powerpoint/2010/main" val="1848675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BACE1 features a shallow active site pocket containing the two catalytic residues Asp32 and Asp228, located between the BACE1 N- and C-terminal lobes.</a:t>
            </a:r>
            <a:r>
              <a:rPr lang="en-US" sz="1100" baseline="30000" dirty="0"/>
              <a:t>108</a:t>
            </a:r>
            <a:r>
              <a:rPr lang="en-US" sz="1100" dirty="0"/>
              <a:t> The pocket is sheltered by a long flexible β hairpin flap that partially covers the catalytic side chains. A second flexible loop located on the other side of the active site near Ser10, form a deep water filled crevice called the S3 </a:t>
            </a:r>
            <a:r>
              <a:rPr lang="en-US" sz="1100" dirty="0" err="1"/>
              <a:t>subpocket</a:t>
            </a:r>
            <a:r>
              <a:rPr lang="en-US" sz="1100" dirty="0"/>
              <a:t>. The Ser10 loop has been seen to adopt two distinct </a:t>
            </a:r>
            <a:r>
              <a:rPr lang="en-US" sz="1100" dirty="0" err="1"/>
              <a:t>ligand</a:t>
            </a:r>
            <a:r>
              <a:rPr lang="en-US" sz="1100" dirty="0"/>
              <a:t>-induced conformations connected to the intricate water network of the </a:t>
            </a:r>
            <a:r>
              <a:rPr lang="en-US" sz="1100" dirty="0" err="1"/>
              <a:t>subpocket</a:t>
            </a:r>
            <a:r>
              <a:rPr lang="en-US" sz="1100" dirty="0"/>
              <a:t>. Compounds that do not disturb the water network keep the pocket in its open conformation while even a slight displacement of the top water (A) will cause the pocket to collapse, releasing four visible waters. In addition, the size of the pocket indicates space for at least two more water molecules (Figure 4).</a:t>
            </a:r>
            <a:r>
              <a:rPr lang="en-US" sz="1100" baseline="30000" dirty="0"/>
              <a:t>106, 10</a:t>
            </a:r>
            <a:endParaRPr lang="sv-SE" dirty="0"/>
          </a:p>
        </p:txBody>
      </p:sp>
      <p:sp>
        <p:nvSpPr>
          <p:cNvPr id="4" name="Slide Number Placeholder 3"/>
          <p:cNvSpPr>
            <a:spLocks noGrp="1"/>
          </p:cNvSpPr>
          <p:nvPr>
            <p:ph type="sldNum" sz="quarter" idx="10"/>
          </p:nvPr>
        </p:nvSpPr>
        <p:spPr/>
        <p:txBody>
          <a:bodyPr/>
          <a:lstStyle/>
          <a:p>
            <a:fld id="{4C79395C-D1BA-4D34-9C05-4261DAB27865}" type="slidenum">
              <a:rPr lang="sv-SE" smtClean="0"/>
              <a:pPr/>
              <a:t>16</a:t>
            </a:fld>
            <a:endParaRPr lang="sv-SE"/>
          </a:p>
        </p:txBody>
      </p:sp>
    </p:spTree>
    <p:extLst>
      <p:ext uri="{BB962C8B-B14F-4D97-AF65-F5344CB8AC3E}">
        <p14:creationId xmlns:p14="http://schemas.microsoft.com/office/powerpoint/2010/main" val="3013428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2" descr="vertical-logo"/>
          <p:cNvPicPr>
            <a:picLocks noChangeAspect="1" noChangeArrowheads="1"/>
          </p:cNvPicPr>
          <p:nvPr userDrawn="1"/>
        </p:nvPicPr>
        <p:blipFill>
          <a:blip r:embed="rId2" cstate="print"/>
          <a:srcRect/>
          <a:stretch>
            <a:fillRect/>
          </a:stretch>
        </p:blipFill>
        <p:spPr bwMode="auto">
          <a:xfrm>
            <a:off x="8210550" y="3570288"/>
            <a:ext cx="528638" cy="2879725"/>
          </a:xfrm>
          <a:prstGeom prst="rect">
            <a:avLst/>
          </a:prstGeom>
          <a:noFill/>
          <a:ln w="9525">
            <a:noFill/>
            <a:miter lim="800000"/>
            <a:headEnd/>
            <a:tailEnd/>
          </a:ln>
        </p:spPr>
      </p:pic>
      <p:sp>
        <p:nvSpPr>
          <p:cNvPr id="4098" name="Rectangle 2"/>
          <p:cNvSpPr>
            <a:spLocks noGrp="1" noChangeArrowheads="1"/>
          </p:cNvSpPr>
          <p:nvPr>
            <p:ph type="ctrTitle"/>
          </p:nvPr>
        </p:nvSpPr>
        <p:spPr>
          <a:xfrm>
            <a:off x="309563" y="142852"/>
            <a:ext cx="7791450" cy="1573200"/>
          </a:xfrm>
        </p:spPr>
        <p:txBody>
          <a:bodyPr anchor="b" anchorCtr="0"/>
          <a:lstStyle>
            <a:lvl1pPr>
              <a:lnSpc>
                <a:spcPct val="100000"/>
              </a:lnSpc>
              <a:defRPr sz="4600">
                <a:solidFill>
                  <a:schemeClr val="tx2"/>
                </a:solidFill>
                <a:latin typeface="Arial" pitchFamily="34" charset="0"/>
                <a:cs typeface="Arial" pitchFamily="34" charset="0"/>
              </a:defRPr>
            </a:lvl1pPr>
          </a:lstStyle>
          <a:p>
            <a:r>
              <a:rPr lang="en-US"/>
              <a:t>Click to edit Master title style</a:t>
            </a:r>
            <a:endParaRPr lang="en-GB" dirty="0"/>
          </a:p>
        </p:txBody>
      </p:sp>
      <p:sp>
        <p:nvSpPr>
          <p:cNvPr id="4099" name="Rectangle 3"/>
          <p:cNvSpPr>
            <a:spLocks noGrp="1" noChangeArrowheads="1"/>
          </p:cNvSpPr>
          <p:nvPr>
            <p:ph type="subTitle" idx="1" hasCustomPrompt="1"/>
          </p:nvPr>
        </p:nvSpPr>
        <p:spPr>
          <a:xfrm>
            <a:off x="309563" y="3390912"/>
            <a:ext cx="7548585" cy="1752600"/>
          </a:xfrm>
        </p:spPr>
        <p:txBody>
          <a:bodyPr/>
          <a:lstStyle>
            <a:lvl1pPr marL="0" indent="0">
              <a:buNone/>
              <a:defRPr sz="2000" b="1" baseline="0">
                <a:latin typeface="Arial" pitchFamily="34" charset="0"/>
                <a:cs typeface="Arial" pitchFamily="34" charset="0"/>
              </a:defRPr>
            </a:lvl1pPr>
          </a:lstStyle>
          <a:p>
            <a:r>
              <a:rPr lang="en-US" dirty="0"/>
              <a:t>Click to add Event/Speaker title</a:t>
            </a:r>
            <a:br>
              <a:rPr lang="en-US" dirty="0"/>
            </a:br>
            <a:r>
              <a:rPr lang="en-US" dirty="0"/>
              <a:t>00 Month Year</a:t>
            </a:r>
            <a:endParaRPr lang="en-GB" dirty="0"/>
          </a:p>
        </p:txBody>
      </p:sp>
      <p:sp>
        <p:nvSpPr>
          <p:cNvPr id="8" name="Text Placeholder 7"/>
          <p:cNvSpPr>
            <a:spLocks noGrp="1"/>
          </p:cNvSpPr>
          <p:nvPr>
            <p:ph type="body" sz="quarter" idx="12" hasCustomPrompt="1"/>
          </p:nvPr>
        </p:nvSpPr>
        <p:spPr>
          <a:xfrm>
            <a:off x="310012" y="1714488"/>
            <a:ext cx="7795763" cy="1573200"/>
          </a:xfrm>
          <a:noFill/>
          <a:ln>
            <a:noFill/>
          </a:ln>
        </p:spPr>
        <p:txBody>
          <a:bodyPr>
            <a:noAutofit/>
          </a:bodyPr>
          <a:lstStyle>
            <a:lvl1pPr marL="0" indent="0">
              <a:lnSpc>
                <a:spcPct val="100000"/>
              </a:lnSpc>
              <a:buNone/>
              <a:defRPr sz="4600" b="1" baseline="0">
                <a:solidFill>
                  <a:schemeClr val="accent2"/>
                </a:solidFill>
                <a:latin typeface="Arial" pitchFamily="34" charset="0"/>
                <a:cs typeface="Arial" pitchFamily="34" charset="0"/>
              </a:defRPr>
            </a:lvl1pPr>
            <a:lvl2pPr>
              <a:buNone/>
              <a:defRPr/>
            </a:lvl2pPr>
          </a:lstStyle>
          <a:p>
            <a:pPr lvl="0"/>
            <a:r>
              <a:rPr lang="en-US" dirty="0"/>
              <a:t>Click to add Secondary title</a:t>
            </a:r>
          </a:p>
        </p:txBody>
      </p:sp>
      <p:sp>
        <p:nvSpPr>
          <p:cNvPr id="9" name="Picture Placeholder 8"/>
          <p:cNvSpPr>
            <a:spLocks noGrp="1"/>
          </p:cNvSpPr>
          <p:nvPr>
            <p:ph type="pic" sz="quarter" idx="13" hasCustomPrompt="1"/>
          </p:nvPr>
        </p:nvSpPr>
        <p:spPr>
          <a:xfrm>
            <a:off x="284400" y="5648400"/>
            <a:ext cx="3463200" cy="633600"/>
          </a:xfrm>
        </p:spPr>
        <p:txBody>
          <a:bodyPr>
            <a:normAutofit/>
          </a:bodyPr>
          <a:lstStyle>
            <a:lvl1pPr marL="0" indent="0">
              <a:buFont typeface="Arial" pitchFamily="34" charset="0"/>
              <a:buNone/>
              <a:defRPr sz="1400"/>
            </a:lvl1pPr>
          </a:lstStyle>
          <a:p>
            <a:r>
              <a:rPr lang="en-GB" dirty="0"/>
              <a:t>Click icon to add classification from picture folder ‘AZ Graphics’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and 2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a:t>Click to edit Master title style</a:t>
            </a:r>
            <a:endParaRPr lang="en-GB" dirty="0"/>
          </a:p>
        </p:txBody>
      </p:sp>
      <p:sp>
        <p:nvSpPr>
          <p:cNvPr id="10"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13" name="Content Placeholder 12"/>
          <p:cNvSpPr>
            <a:spLocks noGrp="1"/>
          </p:cNvSpPr>
          <p:nvPr>
            <p:ph sz="quarter" idx="14"/>
          </p:nvPr>
        </p:nvSpPr>
        <p:spPr>
          <a:xfrm>
            <a:off x="313200" y="3714752"/>
            <a:ext cx="39600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18"/>
          <p:cNvSpPr>
            <a:spLocks noGrp="1"/>
          </p:cNvSpPr>
          <p:nvPr>
            <p:ph sz="quarter" idx="16"/>
          </p:nvPr>
        </p:nvSpPr>
        <p:spPr>
          <a:xfrm>
            <a:off x="4643438" y="3714752"/>
            <a:ext cx="39600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p:cNvSpPr>
            <a:spLocks noGrp="1"/>
          </p:cNvSpPr>
          <p:nvPr>
            <p:ph type="body" sz="quarter" idx="17"/>
          </p:nvPr>
        </p:nvSpPr>
        <p:spPr>
          <a:xfrm>
            <a:off x="309600" y="1760400"/>
            <a:ext cx="6706800" cy="1811476"/>
          </a:xfrm>
        </p:spPr>
        <p:txBody>
          <a:bodyPr/>
          <a:lstStyle>
            <a:lvl1pPr marL="0" indent="0">
              <a:buNone/>
              <a:defRPr sz="1800" b="0">
                <a:solidFill>
                  <a:schemeClr val="tx1"/>
                </a:solidFill>
                <a:latin typeface="Arial" pitchFamily="34" charset="0"/>
                <a:cs typeface="Arial" pitchFamily="34" charset="0"/>
              </a:defRPr>
            </a:lvl1pPr>
          </a:lstStyle>
          <a:p>
            <a:pPr lvl="0"/>
            <a:r>
              <a:rPr lang="en-US"/>
              <a:t>Click to edit Master text styles</a:t>
            </a:r>
          </a:p>
        </p:txBody>
      </p:sp>
      <p:sp>
        <p:nvSpPr>
          <p:cNvPr id="14" name="Slide Number Placeholder 13"/>
          <p:cNvSpPr>
            <a:spLocks noGrp="1"/>
          </p:cNvSpPr>
          <p:nvPr>
            <p:ph type="sldNum" sz="quarter" idx="18"/>
          </p:nvPr>
        </p:nvSpPr>
        <p:spPr/>
        <p:txBody>
          <a:bodyPr/>
          <a:lstStyle/>
          <a:p>
            <a:pPr>
              <a:defRPr/>
            </a:pPr>
            <a:fld id="{1748D8EB-9301-403A-889B-E8DDB32CFF4A}" type="slidenum">
              <a:rPr lang="en-GB" smtClean="0"/>
              <a:pPr>
                <a:defRPr/>
              </a:pPr>
              <a:t>‹#›</a:t>
            </a:fld>
            <a:endParaRPr lang="en-GB" dirty="0"/>
          </a:p>
        </p:txBody>
      </p:sp>
      <p:sp>
        <p:nvSpPr>
          <p:cNvPr id="8" name="Date Placeholder 7"/>
          <p:cNvSpPr>
            <a:spLocks noGrp="1"/>
          </p:cNvSpPr>
          <p:nvPr>
            <p:ph type="dt" sz="half" idx="19"/>
          </p:nvPr>
        </p:nvSpPr>
        <p:spPr/>
        <p:txBody>
          <a:bodyPr/>
          <a:lstStyle/>
          <a:p>
            <a:r>
              <a:rPr lang="en-US"/>
              <a:t>Author | 00 Month Year</a:t>
            </a:r>
            <a:endParaRPr lang="sv-SE"/>
          </a:p>
        </p:txBody>
      </p:sp>
      <p:sp>
        <p:nvSpPr>
          <p:cNvPr id="12" name="Footer Placeholder 11"/>
          <p:cNvSpPr>
            <a:spLocks noGrp="1"/>
          </p:cNvSpPr>
          <p:nvPr>
            <p:ph type="ftr" sz="quarter" idx="20"/>
          </p:nvPr>
        </p:nvSpPr>
        <p:spPr/>
        <p:txBody>
          <a:bodyPr/>
          <a:lstStyle/>
          <a:p>
            <a:r>
              <a:rPr lang="en-GB"/>
              <a:t>Set area descriptor | Sub level 1</a:t>
            </a:r>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and 3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a:t>Click to edit Master title style</a:t>
            </a:r>
            <a:endParaRPr lang="en-GB" dirty="0"/>
          </a:p>
        </p:txBody>
      </p:sp>
      <p:sp>
        <p:nvSpPr>
          <p:cNvPr id="10"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13" name="Content Placeholder 12"/>
          <p:cNvSpPr>
            <a:spLocks noGrp="1"/>
          </p:cNvSpPr>
          <p:nvPr>
            <p:ph sz="quarter" idx="14"/>
          </p:nvPr>
        </p:nvSpPr>
        <p:spPr>
          <a:xfrm>
            <a:off x="313200" y="3714752"/>
            <a:ext cx="2674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16"/>
          <p:cNvSpPr>
            <a:spLocks noGrp="1"/>
          </p:cNvSpPr>
          <p:nvPr>
            <p:ph sz="quarter" idx="15"/>
          </p:nvPr>
        </p:nvSpPr>
        <p:spPr>
          <a:xfrm>
            <a:off x="3268800" y="3714752"/>
            <a:ext cx="2674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18"/>
          <p:cNvSpPr>
            <a:spLocks noGrp="1"/>
          </p:cNvSpPr>
          <p:nvPr>
            <p:ph sz="quarter" idx="16"/>
          </p:nvPr>
        </p:nvSpPr>
        <p:spPr>
          <a:xfrm>
            <a:off x="6220800" y="3714752"/>
            <a:ext cx="2674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p:cNvSpPr>
            <a:spLocks noGrp="1"/>
          </p:cNvSpPr>
          <p:nvPr>
            <p:ph type="body" sz="quarter" idx="17"/>
          </p:nvPr>
        </p:nvSpPr>
        <p:spPr>
          <a:xfrm>
            <a:off x="309600" y="1760400"/>
            <a:ext cx="6706800" cy="1811476"/>
          </a:xfrm>
        </p:spPr>
        <p:txBody>
          <a:bodyPr/>
          <a:lstStyle>
            <a:lvl1pPr marL="0" indent="0">
              <a:buNone/>
              <a:defRPr sz="1800" b="0">
                <a:solidFill>
                  <a:schemeClr val="tx1"/>
                </a:solidFill>
                <a:latin typeface="Arial" pitchFamily="34" charset="0"/>
                <a:cs typeface="Arial" pitchFamily="34" charset="0"/>
              </a:defRPr>
            </a:lvl1pPr>
          </a:lstStyle>
          <a:p>
            <a:pPr lvl="0"/>
            <a:r>
              <a:rPr lang="en-US"/>
              <a:t>Click to edit Master text styles</a:t>
            </a:r>
          </a:p>
        </p:txBody>
      </p:sp>
      <p:sp>
        <p:nvSpPr>
          <p:cNvPr id="16" name="Date Placeholder 15"/>
          <p:cNvSpPr>
            <a:spLocks noGrp="1"/>
          </p:cNvSpPr>
          <p:nvPr>
            <p:ph type="dt" sz="half" idx="18"/>
          </p:nvPr>
        </p:nvSpPr>
        <p:spPr/>
        <p:txBody>
          <a:bodyPr/>
          <a:lstStyle/>
          <a:p>
            <a:r>
              <a:rPr lang="en-US"/>
              <a:t>Author | 00 Month Year</a:t>
            </a:r>
            <a:endParaRPr lang="sv-SE"/>
          </a:p>
        </p:txBody>
      </p:sp>
      <p:sp>
        <p:nvSpPr>
          <p:cNvPr id="18" name="Slide Number Placeholder 17"/>
          <p:cNvSpPr>
            <a:spLocks noGrp="1"/>
          </p:cNvSpPr>
          <p:nvPr>
            <p:ph type="sldNum" sz="quarter" idx="19"/>
          </p:nvPr>
        </p:nvSpPr>
        <p:spPr/>
        <p:txBody>
          <a:bodyPr/>
          <a:lstStyle/>
          <a:p>
            <a:pPr>
              <a:defRPr/>
            </a:pPr>
            <a:fld id="{1748D8EB-9301-403A-889B-E8DDB32CFF4A}" type="slidenum">
              <a:rPr lang="en-GB" smtClean="0"/>
              <a:pPr>
                <a:defRPr/>
              </a:pPr>
              <a:t>‹#›</a:t>
            </a:fld>
            <a:endParaRPr lang="en-GB" dirty="0"/>
          </a:p>
        </p:txBody>
      </p:sp>
      <p:sp>
        <p:nvSpPr>
          <p:cNvPr id="20" name="Footer Placeholder 19"/>
          <p:cNvSpPr>
            <a:spLocks noGrp="1"/>
          </p:cNvSpPr>
          <p:nvPr>
            <p:ph type="ftr" sz="quarter" idx="20"/>
          </p:nvPr>
        </p:nvSpPr>
        <p:spPr/>
        <p:txBody>
          <a:bodyPr/>
          <a:lstStyle/>
          <a:p>
            <a:r>
              <a:rPr lang="en-GB"/>
              <a:t>Set area descriptor | Sub level 1</a:t>
            </a:r>
            <a:endParaRPr lang="sv-S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and right Picture">
    <p:spTree>
      <p:nvGrpSpPr>
        <p:cNvPr id="1" name=""/>
        <p:cNvGrpSpPr/>
        <p:nvPr/>
      </p:nvGrpSpPr>
      <p:grpSpPr>
        <a:xfrm>
          <a:off x="0" y="0"/>
          <a:ext cx="0" cy="0"/>
          <a:chOff x="0" y="0"/>
          <a:chExt cx="0" cy="0"/>
        </a:xfrm>
      </p:grpSpPr>
      <p:sp>
        <p:nvSpPr>
          <p:cNvPr id="2" name="Title 1"/>
          <p:cNvSpPr>
            <a:spLocks noGrp="1"/>
          </p:cNvSpPr>
          <p:nvPr>
            <p:ph type="title"/>
          </p:nvPr>
        </p:nvSpPr>
        <p:spPr>
          <a:xfrm>
            <a:off x="309600" y="274638"/>
            <a:ext cx="3976648" cy="1082660"/>
          </a:xfrm>
        </p:spPr>
        <p:txBody>
          <a:bodyPr/>
          <a:lstStyle/>
          <a:p>
            <a:r>
              <a:rPr lang="en-US"/>
              <a:t>Click to edit Master title style</a:t>
            </a:r>
            <a:endParaRPr lang="en-GB" dirty="0"/>
          </a:p>
        </p:txBody>
      </p:sp>
      <p:sp>
        <p:nvSpPr>
          <p:cNvPr id="9" name="Picture Placeholder 8"/>
          <p:cNvSpPr>
            <a:spLocks noGrp="1"/>
          </p:cNvSpPr>
          <p:nvPr>
            <p:ph type="pic" sz="quarter" idx="15"/>
          </p:nvPr>
        </p:nvSpPr>
        <p:spPr>
          <a:xfrm>
            <a:off x="4714904" y="0"/>
            <a:ext cx="4429096" cy="6858000"/>
          </a:xfrm>
        </p:spPr>
        <p:txBody>
          <a:bodyPr/>
          <a:lstStyle>
            <a:lvl1pPr marL="0" indent="0">
              <a:buNone/>
              <a:defRPr/>
            </a:lvl1pPr>
          </a:lstStyle>
          <a:p>
            <a:r>
              <a:rPr lang="en-US"/>
              <a:t>Click icon to add picture</a:t>
            </a:r>
            <a:endParaRPr lang="en-GB"/>
          </a:p>
        </p:txBody>
      </p:sp>
      <p:sp>
        <p:nvSpPr>
          <p:cNvPr id="8" name="Text Placeholder 7"/>
          <p:cNvSpPr>
            <a:spLocks noGrp="1"/>
          </p:cNvSpPr>
          <p:nvPr>
            <p:ph type="body" sz="quarter" idx="16"/>
          </p:nvPr>
        </p:nvSpPr>
        <p:spPr>
          <a:xfrm>
            <a:off x="309600" y="1760400"/>
            <a:ext cx="3960000" cy="3960000"/>
          </a:xfrm>
        </p:spPr>
        <p:txBody>
          <a:bodyPr/>
          <a:lstStyle>
            <a:lvl1pPr marL="0" indent="0">
              <a:buNone/>
              <a:defRPr sz="1400"/>
            </a:lvl1pPr>
          </a:lstStyle>
          <a:p>
            <a:pPr lvl="0"/>
            <a:r>
              <a:rPr lang="en-US"/>
              <a:t>Click to edit Master text styles</a:t>
            </a:r>
          </a:p>
        </p:txBody>
      </p:sp>
      <p:sp>
        <p:nvSpPr>
          <p:cNvPr id="12" name="Slide Number Placeholder 11"/>
          <p:cNvSpPr>
            <a:spLocks noGrp="1"/>
          </p:cNvSpPr>
          <p:nvPr>
            <p:ph type="sldNum" sz="quarter" idx="17"/>
          </p:nvPr>
        </p:nvSpPr>
        <p:spPr/>
        <p:txBody>
          <a:bodyPr/>
          <a:lstStyle/>
          <a:p>
            <a:pPr>
              <a:defRPr/>
            </a:pPr>
            <a:fld id="{1748D8EB-9301-403A-889B-E8DDB32CFF4A}" type="slidenum">
              <a:rPr lang="en-GB" smtClean="0"/>
              <a:pPr>
                <a:defRPr/>
              </a:pPr>
              <a:t>‹#›</a:t>
            </a:fld>
            <a:endParaRPr lang="en-GB" dirty="0"/>
          </a:p>
        </p:txBody>
      </p:sp>
      <p:sp>
        <p:nvSpPr>
          <p:cNvPr id="6" name="Date Placeholder 5"/>
          <p:cNvSpPr>
            <a:spLocks noGrp="1"/>
          </p:cNvSpPr>
          <p:nvPr>
            <p:ph type="dt" sz="half" idx="18"/>
          </p:nvPr>
        </p:nvSpPr>
        <p:spPr/>
        <p:txBody>
          <a:bodyPr/>
          <a:lstStyle/>
          <a:p>
            <a:r>
              <a:rPr lang="en-US"/>
              <a:t>Author | 00 Month Year</a:t>
            </a:r>
            <a:endParaRPr lang="sv-SE"/>
          </a:p>
        </p:txBody>
      </p:sp>
      <p:sp>
        <p:nvSpPr>
          <p:cNvPr id="7" name="Footer Placeholder 6"/>
          <p:cNvSpPr>
            <a:spLocks noGrp="1"/>
          </p:cNvSpPr>
          <p:nvPr>
            <p:ph type="ftr" sz="quarter" idx="19"/>
          </p:nvPr>
        </p:nvSpPr>
        <p:spPr/>
        <p:txBody>
          <a:bodyPr/>
          <a:lstStyle/>
          <a:p>
            <a:r>
              <a:rPr lang="en-GB"/>
              <a:t>Set area descriptor | Sub level 1</a:t>
            </a:r>
            <a:endParaRPr lang="sv-S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8" name="Text Placeholder 8"/>
          <p:cNvSpPr>
            <a:spLocks noGrp="1"/>
          </p:cNvSpPr>
          <p:nvPr>
            <p:ph type="body" sz="quarter" idx="14"/>
          </p:nvPr>
        </p:nvSpPr>
        <p:spPr>
          <a:xfrm>
            <a:off x="309600" y="1760400"/>
            <a:ext cx="8405804" cy="1811476"/>
          </a:xfrm>
        </p:spPr>
        <p:txBody>
          <a:bodyPr/>
          <a:lstStyle>
            <a:lvl1pPr marL="0" indent="0">
              <a:buNone/>
              <a:defRPr sz="1800" b="1">
                <a:solidFill>
                  <a:schemeClr val="tx1"/>
                </a:solidFill>
                <a:latin typeface="Arial" pitchFamily="34" charset="0"/>
                <a:cs typeface="Arial" pitchFamily="34" charset="0"/>
              </a:defRPr>
            </a:lvl1pPr>
          </a:lstStyle>
          <a:p>
            <a:pPr lvl="0"/>
            <a:r>
              <a:rPr lang="en-US"/>
              <a:t>Click to edit Master text styles</a:t>
            </a:r>
          </a:p>
        </p:txBody>
      </p:sp>
      <p:sp>
        <p:nvSpPr>
          <p:cNvPr id="10" name="Picture Placeholder 9"/>
          <p:cNvSpPr>
            <a:spLocks noGrp="1"/>
          </p:cNvSpPr>
          <p:nvPr>
            <p:ph type="pic" sz="quarter" idx="15"/>
          </p:nvPr>
        </p:nvSpPr>
        <p:spPr>
          <a:xfrm>
            <a:off x="0" y="3594584"/>
            <a:ext cx="9144000" cy="3240000"/>
          </a:xfrm>
        </p:spPr>
        <p:txBody>
          <a:bodyPr/>
          <a:lstStyle>
            <a:lvl1pPr>
              <a:buNone/>
              <a:defRPr/>
            </a:lvl1pPr>
          </a:lstStyle>
          <a:p>
            <a:r>
              <a:rPr lang="en-US"/>
              <a:t>Click icon to add picture</a:t>
            </a:r>
            <a:endParaRPr lang="en-GB" dirty="0"/>
          </a:p>
        </p:txBody>
      </p:sp>
      <p:sp>
        <p:nvSpPr>
          <p:cNvPr id="9" name="Slide Number Placeholder 8"/>
          <p:cNvSpPr>
            <a:spLocks noGrp="1"/>
          </p:cNvSpPr>
          <p:nvPr>
            <p:ph type="sldNum" sz="quarter" idx="16"/>
          </p:nvPr>
        </p:nvSpPr>
        <p:spPr/>
        <p:txBody>
          <a:bodyPr/>
          <a:lstStyle/>
          <a:p>
            <a:pPr>
              <a:defRPr/>
            </a:pPr>
            <a:fld id="{1748D8EB-9301-403A-889B-E8DDB32CFF4A}" type="slidenum">
              <a:rPr lang="en-GB" smtClean="0"/>
              <a:pPr>
                <a:defRPr/>
              </a:pPr>
              <a:t>‹#›</a:t>
            </a:fld>
            <a:endParaRPr lang="en-GB" dirty="0"/>
          </a:p>
        </p:txBody>
      </p:sp>
      <p:sp>
        <p:nvSpPr>
          <p:cNvPr id="11" name="Date Placeholder 10"/>
          <p:cNvSpPr>
            <a:spLocks noGrp="1"/>
          </p:cNvSpPr>
          <p:nvPr>
            <p:ph type="dt" sz="half" idx="17"/>
          </p:nvPr>
        </p:nvSpPr>
        <p:spPr/>
        <p:txBody>
          <a:bodyPr/>
          <a:lstStyle/>
          <a:p>
            <a:r>
              <a:rPr lang="en-US"/>
              <a:t>Author | 00 Month Year</a:t>
            </a:r>
            <a:endParaRPr lang="sv-SE"/>
          </a:p>
        </p:txBody>
      </p:sp>
      <p:sp>
        <p:nvSpPr>
          <p:cNvPr id="12" name="Footer Placeholder 11"/>
          <p:cNvSpPr>
            <a:spLocks noGrp="1"/>
          </p:cNvSpPr>
          <p:nvPr>
            <p:ph type="ftr" sz="quarter" idx="18"/>
          </p:nvPr>
        </p:nvSpPr>
        <p:spPr/>
        <p:txBody>
          <a:bodyPr/>
          <a:lstStyle/>
          <a:p>
            <a:r>
              <a:rPr lang="en-GB"/>
              <a:t>Set area descriptor | Sub level 1</a:t>
            </a:r>
            <a:endParaRPr lang="sv-S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9600" y="274638"/>
            <a:ext cx="8415338" cy="720000"/>
          </a:xfrm>
        </p:spPr>
        <p:txBody>
          <a:bodyPr/>
          <a:lstStyle>
            <a:lvl1pPr>
              <a:defRPr sz="3600"/>
            </a:lvl1pPr>
          </a:lstStyle>
          <a:p>
            <a:r>
              <a:rPr lang="en-US" dirty="0"/>
              <a:t>Title of contents</a:t>
            </a:r>
            <a:endParaRPr lang="en-GB" dirty="0"/>
          </a:p>
        </p:txBody>
      </p:sp>
      <p:sp>
        <p:nvSpPr>
          <p:cNvPr id="7" name="Text Placeholder 6"/>
          <p:cNvSpPr>
            <a:spLocks noGrp="1"/>
          </p:cNvSpPr>
          <p:nvPr>
            <p:ph type="body" sz="quarter" idx="12" hasCustomPrompt="1"/>
          </p:nvPr>
        </p:nvSpPr>
        <p:spPr>
          <a:xfrm>
            <a:off x="309600" y="1760400"/>
            <a:ext cx="6706800" cy="4424400"/>
          </a:xfrm>
        </p:spPr>
        <p:txBody>
          <a:bodyPr/>
          <a:lstStyle>
            <a:lvl1pPr marL="342900" indent="-342900">
              <a:buClrTx/>
              <a:buFont typeface="+mj-lt"/>
              <a:buAutoNum type="arabicPeriod"/>
              <a:defRPr b="1">
                <a:latin typeface="Arial" pitchFamily="34" charset="0"/>
                <a:cs typeface="Arial" pitchFamily="34" charset="0"/>
              </a:defRPr>
            </a:lvl1pPr>
            <a:lvl2pPr marL="720000" indent="-180000">
              <a:defRPr sz="1600" baseline="0">
                <a:latin typeface="Arial" pitchFamily="34" charset="0"/>
                <a:cs typeface="Arial" pitchFamily="34" charset="0"/>
              </a:defRPr>
            </a:lvl2pPr>
            <a:lvl3pPr marL="900000">
              <a:defRPr sz="1600">
                <a:latin typeface="Arial" pitchFamily="34" charset="0"/>
                <a:cs typeface="Arial" pitchFamily="34" charset="0"/>
              </a:defRPr>
            </a:lvl3pPr>
          </a:lstStyle>
          <a:p>
            <a:pPr lvl="0"/>
            <a:r>
              <a:rPr lang="en-US" dirty="0"/>
              <a:t>Section one</a:t>
            </a:r>
          </a:p>
          <a:p>
            <a:pPr lvl="1"/>
            <a:r>
              <a:rPr lang="en-US" dirty="0"/>
              <a:t>Item one</a:t>
            </a:r>
          </a:p>
          <a:p>
            <a:pPr lvl="2"/>
            <a:r>
              <a:rPr lang="en-US" dirty="0"/>
              <a:t>Sub item</a:t>
            </a:r>
          </a:p>
        </p:txBody>
      </p:sp>
      <p:sp>
        <p:nvSpPr>
          <p:cNvPr id="8" name="Slide Number Placeholder 7"/>
          <p:cNvSpPr>
            <a:spLocks noGrp="1"/>
          </p:cNvSpPr>
          <p:nvPr>
            <p:ph type="sldNum" sz="quarter" idx="13"/>
          </p:nvPr>
        </p:nvSpPr>
        <p:spPr/>
        <p:txBody>
          <a:bodyPr/>
          <a:lstStyle/>
          <a:p>
            <a:pPr>
              <a:defRPr/>
            </a:pPr>
            <a:fld id="{1748D8EB-9301-403A-889B-E8DDB32CFF4A}" type="slidenum">
              <a:rPr lang="en-GB" smtClean="0"/>
              <a:pPr>
                <a:defRPr/>
              </a:pPr>
              <a:t>‹#›</a:t>
            </a:fld>
            <a:endParaRPr lang="en-GB" dirty="0"/>
          </a:p>
        </p:txBody>
      </p:sp>
      <p:sp>
        <p:nvSpPr>
          <p:cNvPr id="5" name="Date Placeholder 4"/>
          <p:cNvSpPr>
            <a:spLocks noGrp="1"/>
          </p:cNvSpPr>
          <p:nvPr>
            <p:ph type="dt" sz="half" idx="14"/>
          </p:nvPr>
        </p:nvSpPr>
        <p:spPr/>
        <p:txBody>
          <a:bodyPr/>
          <a:lstStyle/>
          <a:p>
            <a:r>
              <a:rPr lang="en-US"/>
              <a:t>Author | 00 Month Year</a:t>
            </a:r>
            <a:endParaRPr lang="sv-SE"/>
          </a:p>
        </p:txBody>
      </p:sp>
      <p:sp>
        <p:nvSpPr>
          <p:cNvPr id="9" name="Footer Placeholder 8"/>
          <p:cNvSpPr>
            <a:spLocks noGrp="1"/>
          </p:cNvSpPr>
          <p:nvPr>
            <p:ph type="ftr" sz="quarter" idx="15"/>
          </p:nvPr>
        </p:nvSpPr>
        <p:spPr/>
        <p:txBody>
          <a:bodyPr/>
          <a:lstStyle/>
          <a:p>
            <a:r>
              <a:rPr lang="en-GB"/>
              <a:t>Set area descriptor | Sub level 1</a:t>
            </a:r>
            <a:endParaRPr lang="sv-S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309600" y="274638"/>
            <a:ext cx="8415338" cy="511200"/>
          </a:xfrm>
        </p:spPr>
        <p:txBody>
          <a:bodyPr/>
          <a:lstStyle/>
          <a:p>
            <a:r>
              <a:rPr lang="en-US"/>
              <a:t>Click to edit Master title style</a:t>
            </a:r>
            <a:endParaRPr lang="en-GB" dirty="0"/>
          </a:p>
        </p:txBody>
      </p:sp>
      <p:sp>
        <p:nvSpPr>
          <p:cNvPr id="8"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9" name="Slide Number Placeholder 8"/>
          <p:cNvSpPr>
            <a:spLocks noGrp="1"/>
          </p:cNvSpPr>
          <p:nvPr>
            <p:ph type="sldNum" sz="quarter" idx="14"/>
          </p:nvPr>
        </p:nvSpPr>
        <p:spPr/>
        <p:txBody>
          <a:bodyPr/>
          <a:lstStyle/>
          <a:p>
            <a:pPr>
              <a:defRPr/>
            </a:pPr>
            <a:fld id="{1748D8EB-9301-403A-889B-E8DDB32CFF4A}" type="slidenum">
              <a:rPr lang="en-GB" smtClean="0"/>
              <a:pPr>
                <a:defRPr/>
              </a:pPr>
              <a:t>‹#›</a:t>
            </a:fld>
            <a:endParaRPr lang="en-GB" dirty="0"/>
          </a:p>
        </p:txBody>
      </p:sp>
      <p:sp>
        <p:nvSpPr>
          <p:cNvPr id="5" name="Date Placeholder 4"/>
          <p:cNvSpPr>
            <a:spLocks noGrp="1"/>
          </p:cNvSpPr>
          <p:nvPr>
            <p:ph type="dt" sz="half" idx="15"/>
          </p:nvPr>
        </p:nvSpPr>
        <p:spPr/>
        <p:txBody>
          <a:bodyPr/>
          <a:lstStyle/>
          <a:p>
            <a:r>
              <a:rPr lang="en-US"/>
              <a:t>Author | 00 Month Year</a:t>
            </a:r>
            <a:endParaRPr lang="sv-SE"/>
          </a:p>
        </p:txBody>
      </p:sp>
      <p:sp>
        <p:nvSpPr>
          <p:cNvPr id="6" name="Footer Placeholder 5"/>
          <p:cNvSpPr>
            <a:spLocks noGrp="1"/>
          </p:cNvSpPr>
          <p:nvPr>
            <p:ph type="ftr" sz="quarter" idx="16"/>
          </p:nvPr>
        </p:nvSpPr>
        <p:spPr/>
        <p:txBody>
          <a:bodyPr/>
          <a:lstStyle/>
          <a:p>
            <a:r>
              <a:rPr lang="en-GB"/>
              <a:t>Set area descriptor | Sub level 1</a:t>
            </a:r>
            <a:endParaRPr lang="sv-S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1748D8EB-9301-403A-889B-E8DDB32CFF4A}" type="slidenum">
              <a:rPr lang="en-GB" smtClean="0"/>
              <a:pPr>
                <a:defRPr/>
              </a:pPr>
              <a:t>‹#›</a:t>
            </a:fld>
            <a:endParaRPr lang="en-GB" dirty="0"/>
          </a:p>
        </p:txBody>
      </p:sp>
      <p:sp>
        <p:nvSpPr>
          <p:cNvPr id="3" name="Date Placeholder 2"/>
          <p:cNvSpPr>
            <a:spLocks noGrp="1"/>
          </p:cNvSpPr>
          <p:nvPr>
            <p:ph type="dt" sz="half" idx="11"/>
          </p:nvPr>
        </p:nvSpPr>
        <p:spPr/>
        <p:txBody>
          <a:bodyPr/>
          <a:lstStyle/>
          <a:p>
            <a:r>
              <a:rPr lang="en-US"/>
              <a:t>Author | 00 Month Year</a:t>
            </a:r>
            <a:endParaRPr lang="sv-SE"/>
          </a:p>
        </p:txBody>
      </p:sp>
      <p:sp>
        <p:nvSpPr>
          <p:cNvPr id="4" name="Footer Placeholder 3"/>
          <p:cNvSpPr>
            <a:spLocks noGrp="1"/>
          </p:cNvSpPr>
          <p:nvPr>
            <p:ph type="ftr" sz="quarter" idx="12"/>
          </p:nvPr>
        </p:nvSpPr>
        <p:spPr/>
        <p:txBody>
          <a:bodyPr/>
          <a:lstStyle/>
          <a:p>
            <a:r>
              <a:rPr lang="en-GB"/>
              <a:t>Set area descriptor | Sub level 1</a:t>
            </a:r>
            <a:endParaRPr lang="sv-S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Date Placeholder 2"/>
          <p:cNvSpPr>
            <a:spLocks noGrp="1"/>
          </p:cNvSpPr>
          <p:nvPr>
            <p:ph type="dt" sz="half" idx="10"/>
          </p:nvPr>
        </p:nvSpPr>
        <p:spPr/>
        <p:txBody>
          <a:bodyPr/>
          <a:lstStyle/>
          <a:p>
            <a:fld id="{F1B28C07-F46C-40F1-B3A8-0CDB5712425A}" type="datetimeFigureOut">
              <a:rPr lang="sv-SE" smtClean="0"/>
              <a:pPr/>
              <a:t>2019-02-01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9F893863-9DE6-4589-AD03-AA915428C325}" type="slidenum">
              <a:rPr lang="sv-SE" smtClean="0"/>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vider Style 1">
    <p:spTree>
      <p:nvGrpSpPr>
        <p:cNvPr id="1" name=""/>
        <p:cNvGrpSpPr/>
        <p:nvPr/>
      </p:nvGrpSpPr>
      <p:grpSpPr>
        <a:xfrm>
          <a:off x="0" y="0"/>
          <a:ext cx="0" cy="0"/>
          <a:chOff x="0" y="0"/>
          <a:chExt cx="0" cy="0"/>
        </a:xfrm>
      </p:grpSpPr>
      <p:sp>
        <p:nvSpPr>
          <p:cNvPr id="18" name="Picture Placeholder 2"/>
          <p:cNvSpPr>
            <a:spLocks noGrp="1"/>
          </p:cNvSpPr>
          <p:nvPr>
            <p:ph type="pic" idx="1"/>
          </p:nvPr>
        </p:nvSpPr>
        <p:spPr>
          <a:xfrm>
            <a:off x="147637" y="136525"/>
            <a:ext cx="8855075" cy="576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Title 8"/>
          <p:cNvSpPr>
            <a:spLocks noGrp="1"/>
          </p:cNvSpPr>
          <p:nvPr>
            <p:ph type="title" hasCustomPrompt="1"/>
          </p:nvPr>
        </p:nvSpPr>
        <p:spPr>
          <a:xfrm>
            <a:off x="237061" y="205082"/>
            <a:ext cx="8765651" cy="506116"/>
          </a:xfrm>
          <a:prstGeom prst="rect">
            <a:avLst/>
          </a:prstGeom>
        </p:spPr>
        <p:txBody>
          <a:bodyPr vert="horz"/>
          <a:lstStyle>
            <a:lvl1pPr algn="l">
              <a:defRPr sz="3000" b="1" baseline="0">
                <a:solidFill>
                  <a:schemeClr val="accent1"/>
                </a:solidFill>
              </a:defRPr>
            </a:lvl1pPr>
          </a:lstStyle>
          <a:p>
            <a:r>
              <a:rPr lang="en-GB" dirty="0"/>
              <a:t>Click to edit Master title style make white</a:t>
            </a:r>
            <a:endParaRPr lang="en-US" dirty="0"/>
          </a:p>
        </p:txBody>
      </p:sp>
      <p:sp>
        <p:nvSpPr>
          <p:cNvPr id="17" name="Subtitle 2"/>
          <p:cNvSpPr>
            <a:spLocks noGrp="1"/>
          </p:cNvSpPr>
          <p:nvPr>
            <p:ph type="subTitle" idx="10" hasCustomPrompt="1"/>
          </p:nvPr>
        </p:nvSpPr>
        <p:spPr>
          <a:xfrm>
            <a:off x="237060" y="654837"/>
            <a:ext cx="8765651" cy="618066"/>
          </a:xfrm>
          <a:prstGeom prst="rect">
            <a:avLst/>
          </a:prstGeom>
        </p:spPr>
        <p:txBody>
          <a:bodyPr/>
          <a:lstStyle>
            <a:lvl1pPr marL="0" indent="0" algn="l">
              <a:buNone/>
              <a:defRPr sz="22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 make white</a:t>
            </a:r>
            <a:endParaRPr lang="en-US" dirty="0"/>
          </a:p>
        </p:txBody>
      </p:sp>
    </p:spTree>
    <p:extLst>
      <p:ext uri="{BB962C8B-B14F-4D97-AF65-F5344CB8AC3E}">
        <p14:creationId xmlns:p14="http://schemas.microsoft.com/office/powerpoint/2010/main" val="3376829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2"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9" name="Text Placeholder 8"/>
          <p:cNvSpPr>
            <a:spLocks noGrp="1"/>
          </p:cNvSpPr>
          <p:nvPr>
            <p:ph type="body" sz="quarter" idx="13"/>
          </p:nvPr>
        </p:nvSpPr>
        <p:spPr>
          <a:xfrm>
            <a:off x="309600" y="1760400"/>
            <a:ext cx="6706800" cy="4424400"/>
          </a:xfr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11" name="Date Placeholder 10"/>
          <p:cNvSpPr>
            <a:spLocks noGrp="1"/>
          </p:cNvSpPr>
          <p:nvPr>
            <p:ph type="dt" sz="half" idx="14"/>
          </p:nvPr>
        </p:nvSpPr>
        <p:spPr/>
        <p:txBody>
          <a:bodyPr/>
          <a:lstStyle/>
          <a:p>
            <a:r>
              <a:rPr lang="en-US"/>
              <a:t>Author | 00 Month Year</a:t>
            </a:r>
            <a:endParaRPr lang="sv-SE" dirty="0"/>
          </a:p>
        </p:txBody>
      </p:sp>
      <p:sp>
        <p:nvSpPr>
          <p:cNvPr id="12" name="Slide Number Placeholder 11"/>
          <p:cNvSpPr>
            <a:spLocks noGrp="1"/>
          </p:cNvSpPr>
          <p:nvPr>
            <p:ph type="sldNum" sz="quarter" idx="15"/>
          </p:nvPr>
        </p:nvSpPr>
        <p:spPr/>
        <p:txBody>
          <a:bodyPr/>
          <a:lstStyle/>
          <a:p>
            <a:pPr>
              <a:defRPr/>
            </a:pPr>
            <a:fld id="{1748D8EB-9301-403A-889B-E8DDB32CFF4A}" type="slidenum">
              <a:rPr lang="en-GB" smtClean="0"/>
              <a:pPr>
                <a:defRPr/>
              </a:pPr>
              <a:t>‹#›</a:t>
            </a:fld>
            <a:endParaRPr lang="en-GB" dirty="0"/>
          </a:p>
        </p:txBody>
      </p:sp>
      <p:sp>
        <p:nvSpPr>
          <p:cNvPr id="13" name="Footer Placeholder 12"/>
          <p:cNvSpPr>
            <a:spLocks noGrp="1"/>
          </p:cNvSpPr>
          <p:nvPr>
            <p:ph type="ftr" sz="quarter" idx="16"/>
          </p:nvPr>
        </p:nvSpPr>
        <p:spPr/>
        <p:txBody>
          <a:bodyPr/>
          <a:lstStyle/>
          <a:p>
            <a:r>
              <a:rPr lang="en-GB"/>
              <a:t>Set area descriptor | Sub level 1</a:t>
            </a:r>
            <a:endParaRPr lang="sv-S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2" name="Title 1"/>
          <p:cNvSpPr>
            <a:spLocks noGrp="1"/>
          </p:cNvSpPr>
          <p:nvPr>
            <p:ph type="title"/>
          </p:nvPr>
        </p:nvSpPr>
        <p:spPr>
          <a:xfrm>
            <a:off x="314325" y="274638"/>
            <a:ext cx="8415338" cy="1296974"/>
          </a:xfrm>
        </p:spPr>
        <p:txBody>
          <a:bodyPr/>
          <a:lstStyle/>
          <a:p>
            <a:r>
              <a:rPr lang="en-US" dirty="0"/>
              <a:t>Click to edit Master title style</a:t>
            </a:r>
            <a:endParaRPr lang="en-GB" dirty="0"/>
          </a:p>
        </p:txBody>
      </p:sp>
      <p:sp>
        <p:nvSpPr>
          <p:cNvPr id="4" name="Text Placeholder 8"/>
          <p:cNvSpPr>
            <a:spLocks noGrp="1"/>
          </p:cNvSpPr>
          <p:nvPr>
            <p:ph type="body" sz="quarter" idx="13"/>
          </p:nvPr>
        </p:nvSpPr>
        <p:spPr>
          <a:xfrm>
            <a:off x="309600" y="1760400"/>
            <a:ext cx="6706800" cy="4424400"/>
          </a:xfrm>
          <a:prstGeom prst="rect">
            <a:avLst/>
          </a:prstGeom>
        </p:spPr>
        <p:txBody>
          <a:bodyPr/>
          <a:lstStyle>
            <a:lvl1pPr marL="0" indent="0">
              <a:defRPr sz="2400" b="1">
                <a:solidFill>
                  <a:schemeClr val="accent2"/>
                </a:solidFill>
                <a:latin typeface="Arial" pitchFamily="34" charset="0"/>
                <a:cs typeface="Arial" pitchFamily="34" charset="0"/>
              </a:defRPr>
            </a:lvl1pPr>
          </a:lstStyle>
          <a:p>
            <a:pPr lvl="0"/>
            <a:r>
              <a:rPr lang="en-US" dirty="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2" name="Title 1"/>
          <p:cNvSpPr>
            <a:spLocks noGrp="1"/>
          </p:cNvSpPr>
          <p:nvPr>
            <p:ph type="title"/>
          </p:nvPr>
        </p:nvSpPr>
        <p:spPr>
          <a:xfrm>
            <a:off x="314325" y="274638"/>
            <a:ext cx="8415338" cy="1296974"/>
          </a:xfrm>
        </p:spPr>
        <p:txBody>
          <a:bodyPr/>
          <a:lstStyle/>
          <a:p>
            <a:r>
              <a:rPr lang="en-US" dirty="0"/>
              <a:t>Click to edit Master title style</a:t>
            </a:r>
            <a:endParaRPr lang="en-GB" dirty="0"/>
          </a:p>
        </p:txBody>
      </p:sp>
      <p:sp>
        <p:nvSpPr>
          <p:cNvPr id="4" name="Text Placeholder 8"/>
          <p:cNvSpPr>
            <a:spLocks noGrp="1"/>
          </p:cNvSpPr>
          <p:nvPr>
            <p:ph type="body" sz="quarter" idx="13"/>
          </p:nvPr>
        </p:nvSpPr>
        <p:spPr>
          <a:xfrm>
            <a:off x="309600" y="1760400"/>
            <a:ext cx="6706800" cy="4424400"/>
          </a:xfrm>
          <a:prstGeom prst="rect">
            <a:avLst/>
          </a:prstGeom>
        </p:spPr>
        <p:txBody>
          <a:bodyPr/>
          <a:lstStyle>
            <a:lvl1pPr marL="0" indent="0">
              <a:defRPr sz="2400" b="1">
                <a:solidFill>
                  <a:schemeClr val="accent2"/>
                </a:solidFill>
                <a:latin typeface="Arial" pitchFamily="34" charset="0"/>
                <a:cs typeface="Arial" pitchFamily="34" charset="0"/>
              </a:defRPr>
            </a:lvl1pPr>
          </a:lstStyle>
          <a:p>
            <a:pPr lvl="0"/>
            <a:r>
              <a:rPr lang="en-US" dirty="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4" name="Text Placeholder 8"/>
          <p:cNvSpPr>
            <a:spLocks noGrp="1"/>
          </p:cNvSpPr>
          <p:nvPr>
            <p:ph type="body" sz="quarter" idx="13"/>
          </p:nvPr>
        </p:nvSpPr>
        <p:spPr>
          <a:xfrm>
            <a:off x="309600" y="1760400"/>
            <a:ext cx="6706800" cy="4424400"/>
          </a:xfrm>
          <a:prstGeom prst="rect">
            <a:avLst/>
          </a:prstGeom>
        </p:spPr>
        <p:txBody>
          <a:bodyPr/>
          <a:lstStyle>
            <a:lvl1pPr marL="0" indent="0">
              <a:defRPr sz="2400" b="1">
                <a:solidFill>
                  <a:schemeClr val="accent1"/>
                </a:solidFill>
                <a:latin typeface="Arial" pitchFamily="34" charset="0"/>
                <a:cs typeface="Arial" pitchFamily="34" charset="0"/>
              </a:defRPr>
            </a:lvl1pPr>
          </a:lstStyle>
          <a:p>
            <a:pPr lvl="0"/>
            <a:r>
              <a:rPr lang="en-US" dirty="0"/>
              <a:t>Click to edit Master text styles</a:t>
            </a:r>
          </a:p>
        </p:txBody>
      </p:sp>
      <p:sp>
        <p:nvSpPr>
          <p:cNvPr id="5" name="Title 1"/>
          <p:cNvSpPr>
            <a:spLocks noGrp="1"/>
          </p:cNvSpPr>
          <p:nvPr>
            <p:ph type="title"/>
          </p:nvPr>
        </p:nvSpPr>
        <p:spPr>
          <a:xfrm>
            <a:off x="314325" y="274638"/>
            <a:ext cx="8415338" cy="1296974"/>
          </a:xfrm>
        </p:spPr>
        <p:txBody>
          <a:bodyPr/>
          <a:lstStyle/>
          <a:p>
            <a:r>
              <a:rPr lang="en-US" dirty="0"/>
              <a:t>Click to edit Master title style</a:t>
            </a:r>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ber">
    <p:spTree>
      <p:nvGrpSpPr>
        <p:cNvPr id="1" name=""/>
        <p:cNvGrpSpPr/>
        <p:nvPr/>
      </p:nvGrpSpPr>
      <p:grpSpPr>
        <a:xfrm>
          <a:off x="0" y="0"/>
          <a:ext cx="0" cy="0"/>
          <a:chOff x="0" y="0"/>
          <a:chExt cx="0" cy="0"/>
        </a:xfrm>
      </p:grpSpPr>
      <p:sp>
        <p:nvSpPr>
          <p:cNvPr id="15" name="Rectangle 6"/>
          <p:cNvSpPr>
            <a:spLocks noGrp="1" noChangeArrowheads="1"/>
          </p:cNvSpPr>
          <p:nvPr>
            <p:ph type="title"/>
          </p:nvPr>
        </p:nvSpPr>
        <p:spPr bwMode="auto">
          <a:xfrm>
            <a:off x="314325" y="274638"/>
            <a:ext cx="4678363" cy="1656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dirty="0"/>
              <a:t>Click to edit</a:t>
            </a:r>
          </a:p>
        </p:txBody>
      </p:sp>
      <p:sp>
        <p:nvSpPr>
          <p:cNvPr id="16" name="Text Placeholder 7"/>
          <p:cNvSpPr>
            <a:spLocks noGrp="1"/>
          </p:cNvSpPr>
          <p:nvPr>
            <p:ph type="body" sz="quarter" idx="13" hasCustomPrompt="1"/>
          </p:nvPr>
        </p:nvSpPr>
        <p:spPr>
          <a:xfrm>
            <a:off x="313920" y="1949787"/>
            <a:ext cx="4680774" cy="2283304"/>
          </a:xfrm>
          <a:prstGeom prst="rect">
            <a:avLst/>
          </a:prstGeom>
          <a:noFill/>
          <a:ln>
            <a:noFill/>
          </a:ln>
        </p:spPr>
        <p:txBody>
          <a:bodyPr>
            <a:noAutofit/>
          </a:bodyPr>
          <a:lstStyle>
            <a:lvl1pPr marL="0" indent="0" algn="l">
              <a:lnSpc>
                <a:spcPct val="100000"/>
              </a:lnSpc>
              <a:defRPr sz="3600" b="1" baseline="0">
                <a:solidFill>
                  <a:schemeClr val="accent1"/>
                </a:solidFill>
                <a:latin typeface="Arial" pitchFamily="34" charset="0"/>
                <a:cs typeface="Arial" pitchFamily="34" charset="0"/>
              </a:defRPr>
            </a:lvl1pPr>
            <a:lvl2pPr>
              <a:buNone/>
              <a:defRPr/>
            </a:lvl2pPr>
          </a:lstStyle>
          <a:p>
            <a:pPr lvl="0"/>
            <a:r>
              <a:rPr lang="en-US" dirty="0"/>
              <a:t>Click to add Secondary title</a:t>
            </a:r>
          </a:p>
        </p:txBody>
      </p:sp>
      <p:sp>
        <p:nvSpPr>
          <p:cNvPr id="6" name="Picture Placeholder 5"/>
          <p:cNvSpPr>
            <a:spLocks noGrp="1"/>
          </p:cNvSpPr>
          <p:nvPr>
            <p:ph type="pic" sz="quarter" idx="14" hasCustomPrompt="1"/>
          </p:nvPr>
        </p:nvSpPr>
        <p:spPr>
          <a:xfrm>
            <a:off x="5743178" y="2485275"/>
            <a:ext cx="3391200" cy="4356000"/>
          </a:xfrm>
          <a:prstGeom prst="rect">
            <a:avLst/>
          </a:prstGeom>
        </p:spPr>
        <p:txBody>
          <a:bodyPr anchor="b" anchorCtr="0"/>
          <a:lstStyle>
            <a:lvl1pPr>
              <a:defRPr sz="1800">
                <a:latin typeface="Arial" pitchFamily="34" charset="0"/>
                <a:cs typeface="Arial" pitchFamily="34" charset="0"/>
              </a:defRPr>
            </a:lvl1pPr>
          </a:lstStyle>
          <a:p>
            <a:r>
              <a:rPr lang="en-GB" dirty="0"/>
              <a:t>Click icon to add number only from picture folder ‘AZ Graphics’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8" name="Text Placeholder 8"/>
          <p:cNvSpPr>
            <a:spLocks noGrp="1"/>
          </p:cNvSpPr>
          <p:nvPr>
            <p:ph type="body" sz="quarter" idx="14"/>
          </p:nvPr>
        </p:nvSpPr>
        <p:spPr>
          <a:xfrm>
            <a:off x="309600" y="1760400"/>
            <a:ext cx="6706800" cy="4424400"/>
          </a:xfrm>
        </p:spPr>
        <p:txBody>
          <a:bodyPr/>
          <a:lstStyle>
            <a:lvl1pPr marL="0" indent="0">
              <a:buNone/>
              <a:defRPr sz="1800" b="0">
                <a:solidFill>
                  <a:schemeClr val="tx1"/>
                </a:solidFill>
                <a:latin typeface="Arial" pitchFamily="34" charset="0"/>
                <a:cs typeface="Arial" pitchFamily="34" charset="0"/>
              </a:defRPr>
            </a:lvl1pPr>
          </a:lstStyle>
          <a:p>
            <a:pPr lvl="0"/>
            <a:r>
              <a:rPr lang="en-US"/>
              <a:t>Click to edit Master text styles</a:t>
            </a:r>
          </a:p>
        </p:txBody>
      </p:sp>
      <p:sp>
        <p:nvSpPr>
          <p:cNvPr id="9" name="Slide Number Placeholder 8"/>
          <p:cNvSpPr>
            <a:spLocks noGrp="1"/>
          </p:cNvSpPr>
          <p:nvPr>
            <p:ph type="sldNum" sz="quarter" idx="15"/>
          </p:nvPr>
        </p:nvSpPr>
        <p:spPr/>
        <p:txBody>
          <a:bodyPr/>
          <a:lstStyle/>
          <a:p>
            <a:pPr>
              <a:defRPr/>
            </a:pPr>
            <a:fld id="{1748D8EB-9301-403A-889B-E8DDB32CFF4A}" type="slidenum">
              <a:rPr lang="en-GB" smtClean="0"/>
              <a:pPr>
                <a:defRPr/>
              </a:pPr>
              <a:t>‹#›</a:t>
            </a:fld>
            <a:endParaRPr lang="en-GB" dirty="0"/>
          </a:p>
        </p:txBody>
      </p:sp>
      <p:sp>
        <p:nvSpPr>
          <p:cNvPr id="6" name="Date Placeholder 5"/>
          <p:cNvSpPr>
            <a:spLocks noGrp="1"/>
          </p:cNvSpPr>
          <p:nvPr>
            <p:ph type="dt" sz="half" idx="16"/>
          </p:nvPr>
        </p:nvSpPr>
        <p:spPr/>
        <p:txBody>
          <a:bodyPr/>
          <a:lstStyle/>
          <a:p>
            <a:r>
              <a:rPr lang="en-US"/>
              <a:t>Author | 00 Month Year</a:t>
            </a:r>
            <a:endParaRPr lang="sv-SE"/>
          </a:p>
        </p:txBody>
      </p:sp>
      <p:sp>
        <p:nvSpPr>
          <p:cNvPr id="10" name="Footer Placeholder 9"/>
          <p:cNvSpPr>
            <a:spLocks noGrp="1"/>
          </p:cNvSpPr>
          <p:nvPr>
            <p:ph type="ftr" sz="quarter" idx="17"/>
          </p:nvPr>
        </p:nvSpPr>
        <p:spPr/>
        <p:txBody>
          <a:bodyPr/>
          <a:lstStyle/>
          <a:p>
            <a:r>
              <a:rPr lang="en-GB"/>
              <a:t>Set area descriptor | Sub level 1</a:t>
            </a:r>
            <a:endParaRPr lang="sv-S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 y="274638"/>
            <a:ext cx="4678363" cy="1656000"/>
          </a:xfrm>
        </p:spPr>
        <p:txBody>
          <a:bodyPr anchor="b" anchorCtr="0"/>
          <a:lstStyle>
            <a:lvl1pPr>
              <a:defRPr>
                <a:solidFill>
                  <a:schemeClr val="tx2"/>
                </a:solidFill>
              </a:defRPr>
            </a:lvl1pPr>
          </a:lstStyle>
          <a:p>
            <a:r>
              <a:rPr lang="en-US" dirty="0"/>
              <a:t>Click to edit title</a:t>
            </a:r>
            <a:endParaRPr lang="en-GB" dirty="0"/>
          </a:p>
        </p:txBody>
      </p:sp>
      <p:sp>
        <p:nvSpPr>
          <p:cNvPr id="6" name="Text Placeholder 7"/>
          <p:cNvSpPr>
            <a:spLocks noGrp="1"/>
          </p:cNvSpPr>
          <p:nvPr>
            <p:ph type="body" sz="quarter" idx="13" hasCustomPrompt="1"/>
          </p:nvPr>
        </p:nvSpPr>
        <p:spPr>
          <a:xfrm>
            <a:off x="313200" y="1949787"/>
            <a:ext cx="4683732" cy="2283304"/>
          </a:xfrm>
          <a:prstGeom prst="rect">
            <a:avLst/>
          </a:prstGeom>
          <a:noFill/>
          <a:ln>
            <a:noFill/>
          </a:ln>
        </p:spPr>
        <p:txBody>
          <a:bodyPr>
            <a:noAutofit/>
          </a:bodyPr>
          <a:lstStyle>
            <a:lvl1pPr marL="0" indent="0" algn="l">
              <a:lnSpc>
                <a:spcPct val="100000"/>
              </a:lnSpc>
              <a:defRPr sz="3600" b="1" baseline="0">
                <a:solidFill>
                  <a:schemeClr val="accent1"/>
                </a:solidFill>
                <a:latin typeface="Arial" pitchFamily="34" charset="0"/>
                <a:cs typeface="Arial" pitchFamily="34" charset="0"/>
              </a:defRPr>
            </a:lvl1pPr>
            <a:lvl2pPr>
              <a:buNone/>
              <a:defRPr/>
            </a:lvl2pPr>
          </a:lstStyle>
          <a:p>
            <a:pPr lvl="0"/>
            <a:r>
              <a:rPr lang="en-US" dirty="0"/>
              <a:t>Click to add Secondary title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struction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32" y="4000517"/>
            <a:ext cx="7215213" cy="1357309"/>
          </a:xfrm>
          <a:prstGeom prst="rect">
            <a:avLst/>
          </a:prstGeom>
        </p:spPr>
        <p:txBody>
          <a:bodyPr/>
          <a:lstStyle>
            <a:lvl1pPr>
              <a:buFontTx/>
              <a:buNone/>
              <a:defRPr sz="1400" b="1" baseline="0">
                <a:latin typeface="Arial" pitchFamily="34" charset="0"/>
                <a:cs typeface="Arial" pitchFamily="34" charset="0"/>
              </a:defRPr>
            </a:lvl1pPr>
            <a:lvl2pPr>
              <a:buNone/>
              <a:defRPr sz="1400" b="1"/>
            </a:lvl2pPr>
          </a:lstStyle>
          <a:p>
            <a:pPr lvl="0"/>
            <a:r>
              <a:rPr lang="en-US" dirty="0"/>
              <a:t>How to insert a background image:</a:t>
            </a:r>
            <a:br>
              <a:rPr lang="en-US" dirty="0"/>
            </a:br>
            <a:r>
              <a:rPr lang="en-US" dirty="0"/>
              <a:t>1. Using the mouse right click the white space &gt; Select ‘Format Background’ </a:t>
            </a:r>
            <a:br>
              <a:rPr lang="en-US" dirty="0"/>
            </a:br>
            <a:r>
              <a:rPr lang="en-US" dirty="0"/>
              <a:t>2. Tick ‘Picture or texture fill’ </a:t>
            </a:r>
            <a:br>
              <a:rPr lang="en-US" dirty="0"/>
            </a:br>
            <a:r>
              <a:rPr lang="en-US" dirty="0"/>
              <a:t>3. Click the ‘File’ button </a:t>
            </a:r>
            <a:br>
              <a:rPr lang="en-US" dirty="0"/>
            </a:br>
            <a:r>
              <a:rPr lang="en-US" dirty="0"/>
              <a:t>4. Select your picture, click ‘Insert’ &gt; ‘Close’ </a:t>
            </a:r>
          </a:p>
        </p:txBody>
      </p:sp>
      <p:sp>
        <p:nvSpPr>
          <p:cNvPr id="6" name="TextBox 5"/>
          <p:cNvSpPr txBox="1"/>
          <p:nvPr userDrawn="1"/>
        </p:nvSpPr>
        <p:spPr>
          <a:xfrm>
            <a:off x="0" y="0"/>
            <a:ext cx="9144000" cy="1924694"/>
          </a:xfrm>
          <a:prstGeom prst="rect">
            <a:avLst/>
          </a:prstGeom>
          <a:solidFill>
            <a:schemeClr val="tx2">
              <a:alpha val="80000"/>
            </a:schemeClr>
          </a:solidFill>
        </p:spPr>
        <p:txBody>
          <a:bodyPr wrap="square" lIns="403200" tIns="252000" rIns="403200" bIns="25200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3600" dirty="0">
                <a:solidFill>
                  <a:srgbClr val="FFFFFF"/>
                </a:solidFill>
              </a:rPr>
              <a:t>Instructions</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400" dirty="0">
              <a:solidFill>
                <a:srgbClr val="FFFFFF"/>
              </a:solidFill>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FFFFFF"/>
                </a:solidFill>
              </a:rPr>
              <a:t>The depth of the legibility box can be altered up or down to fit above the last line of type.</a:t>
            </a:r>
            <a:br>
              <a:rPr lang="en-US" sz="1400" dirty="0">
                <a:solidFill>
                  <a:srgbClr val="FFFFFF"/>
                </a:solidFill>
              </a:rPr>
            </a:br>
            <a:br>
              <a:rPr lang="en-US" sz="1400" dirty="0">
                <a:solidFill>
                  <a:srgbClr val="FFFFFF"/>
                </a:solidFill>
              </a:rPr>
            </a:br>
            <a:r>
              <a:rPr lang="en-US" sz="1400" dirty="0">
                <a:solidFill>
                  <a:srgbClr val="FFFFFF"/>
                </a:solidFill>
              </a:rPr>
              <a:t>Avoid covering key elements in the image with text. </a:t>
            </a:r>
            <a:endParaRPr lang="en-US" sz="1800" dirty="0">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73356"/>
          </a:xfrm>
          <a:solidFill>
            <a:schemeClr val="tx2">
              <a:alpha val="80000"/>
            </a:schemeClr>
          </a:solidFill>
        </p:spPr>
        <p:txBody>
          <a:bodyPr lIns="403200" tIns="320400" rIns="403200" bIns="320400">
            <a:spAutoFit/>
          </a:bodyPr>
          <a:lstStyle>
            <a:lvl1pPr>
              <a:defRPr b="1"/>
            </a:lvl1pPr>
          </a:lstStyle>
          <a:p>
            <a:r>
              <a:rPr lang="en-US" dirty="0"/>
              <a:t>Click to edit Master title style</a:t>
            </a:r>
            <a:endParaRPr lang="en-GB" dirty="0"/>
          </a:p>
        </p:txBody>
      </p:sp>
      <p:sp>
        <p:nvSpPr>
          <p:cNvPr id="3" name="Text Placeholder 5"/>
          <p:cNvSpPr>
            <a:spLocks noGrp="1"/>
          </p:cNvSpPr>
          <p:nvPr>
            <p:ph type="body" sz="quarter" idx="10" hasCustomPrompt="1"/>
          </p:nvPr>
        </p:nvSpPr>
        <p:spPr>
          <a:xfrm>
            <a:off x="-32" y="4000517"/>
            <a:ext cx="7215213" cy="1357309"/>
          </a:xfrm>
          <a:prstGeom prst="rect">
            <a:avLst/>
          </a:prstGeom>
        </p:spPr>
        <p:txBody>
          <a:bodyPr/>
          <a:lstStyle>
            <a:lvl1pPr>
              <a:buFontTx/>
              <a:buNone/>
              <a:defRPr sz="1400" b="1" baseline="0">
                <a:latin typeface="Arial" pitchFamily="34" charset="0"/>
                <a:cs typeface="Arial" pitchFamily="34" charset="0"/>
              </a:defRPr>
            </a:lvl1pPr>
            <a:lvl2pPr>
              <a:buNone/>
              <a:defRPr sz="1400" b="1"/>
            </a:lvl2pPr>
          </a:lstStyle>
          <a:p>
            <a:pPr lvl="0"/>
            <a:r>
              <a:rPr lang="en-US" dirty="0"/>
              <a:t>How to insert a background image:</a:t>
            </a:r>
            <a:br>
              <a:rPr lang="en-US" dirty="0"/>
            </a:br>
            <a:r>
              <a:rPr lang="en-US" dirty="0"/>
              <a:t>1. Using the mouse right click the white space &gt; Select ‘Format Background’ </a:t>
            </a:r>
            <a:br>
              <a:rPr lang="en-US" dirty="0"/>
            </a:br>
            <a:r>
              <a:rPr lang="en-US" dirty="0"/>
              <a:t>2. Tick ‘Picture or texture fill’ </a:t>
            </a:r>
            <a:br>
              <a:rPr lang="en-US" dirty="0"/>
            </a:br>
            <a:r>
              <a:rPr lang="en-US" dirty="0"/>
              <a:t>3. Click the ‘File’ button </a:t>
            </a:r>
            <a:br>
              <a:rPr lang="en-US" dirty="0"/>
            </a:br>
            <a:r>
              <a:rPr lang="en-US" dirty="0"/>
              <a:t>4. Select your picture, click ‘Insert’ &gt; ‘Close’ </a:t>
            </a:r>
            <a:br>
              <a:rPr lang="en-US" dirty="0"/>
            </a:br>
            <a:r>
              <a:rPr lang="en-US" dirty="0"/>
              <a:t>5. Remove this textbox when ready</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04000"/>
          </a:xfrm>
          <a:solidFill>
            <a:schemeClr val="tx2">
              <a:alpha val="80000"/>
            </a:schemeClr>
          </a:solidFill>
        </p:spPr>
        <p:txBody>
          <a:bodyPr lIns="403200" tIns="320400" rIns="403200" bIns="320400">
            <a:noAutofit/>
          </a:bodyPr>
          <a:lstStyle>
            <a:lvl1pPr>
              <a:defRPr b="1"/>
            </a:lvl1pPr>
          </a:lstStyle>
          <a:p>
            <a:r>
              <a:rPr lang="en-US" dirty="0"/>
              <a:t>Click to edit Master title style</a:t>
            </a:r>
            <a:endParaRPr lang="en-GB" dirty="0"/>
          </a:p>
        </p:txBody>
      </p:sp>
      <p:sp>
        <p:nvSpPr>
          <p:cNvPr id="4" name="Text Placeholder 3"/>
          <p:cNvSpPr>
            <a:spLocks noGrp="1"/>
          </p:cNvSpPr>
          <p:nvPr>
            <p:ph type="body" sz="quarter" idx="10" hasCustomPrompt="1"/>
          </p:nvPr>
        </p:nvSpPr>
        <p:spPr>
          <a:xfrm>
            <a:off x="0" y="1404000"/>
            <a:ext cx="9144000" cy="578959"/>
          </a:xfrm>
          <a:prstGeom prst="rect">
            <a:avLst/>
          </a:prstGeom>
          <a:solidFill>
            <a:schemeClr val="tx2">
              <a:alpha val="80000"/>
            </a:schemeClr>
          </a:solidFill>
        </p:spPr>
        <p:txBody>
          <a:bodyPr lIns="403200" tIns="180000" rIns="403200" bIns="180000">
            <a:spAutoFit/>
          </a:bodyPr>
          <a:lstStyle>
            <a:lvl1pPr marL="0" indent="0">
              <a:defRPr sz="1400" baseline="0">
                <a:solidFill>
                  <a:schemeClr val="bg1"/>
                </a:solidFill>
                <a:latin typeface="Arial" pitchFamily="34" charset="0"/>
              </a:defRPr>
            </a:lvl1pPr>
          </a:lstStyle>
          <a:p>
            <a:pPr lvl="0"/>
            <a:r>
              <a:rPr lang="en-US" dirty="0"/>
              <a:t>Click to add body text. The legibility box will resize automatically when adding more lines.</a:t>
            </a:r>
          </a:p>
        </p:txBody>
      </p:sp>
      <p:sp>
        <p:nvSpPr>
          <p:cNvPr id="6" name="Text Placeholder 5"/>
          <p:cNvSpPr>
            <a:spLocks noGrp="1"/>
          </p:cNvSpPr>
          <p:nvPr>
            <p:ph type="body" sz="quarter" idx="11" hasCustomPrompt="1"/>
          </p:nvPr>
        </p:nvSpPr>
        <p:spPr>
          <a:xfrm>
            <a:off x="-32" y="4000517"/>
            <a:ext cx="7215213" cy="1357309"/>
          </a:xfrm>
          <a:prstGeom prst="rect">
            <a:avLst/>
          </a:prstGeom>
        </p:spPr>
        <p:txBody>
          <a:bodyPr/>
          <a:lstStyle>
            <a:lvl1pPr>
              <a:buFontTx/>
              <a:buNone/>
              <a:defRPr sz="1400" b="1" baseline="0">
                <a:latin typeface="Arial" pitchFamily="34" charset="0"/>
                <a:cs typeface="Arial" pitchFamily="34" charset="0"/>
              </a:defRPr>
            </a:lvl1pPr>
            <a:lvl2pPr>
              <a:buNone/>
              <a:defRPr sz="1400" b="1"/>
            </a:lvl2pPr>
          </a:lstStyle>
          <a:p>
            <a:pPr lvl="0"/>
            <a:r>
              <a:rPr lang="en-US" dirty="0"/>
              <a:t>How to insert a background image:</a:t>
            </a:r>
            <a:br>
              <a:rPr lang="en-US" dirty="0"/>
            </a:br>
            <a:r>
              <a:rPr lang="en-US" dirty="0"/>
              <a:t>1. Using the mouse right click the white space &gt; Select ‘Format Background’ </a:t>
            </a:r>
            <a:br>
              <a:rPr lang="en-US" dirty="0"/>
            </a:br>
            <a:r>
              <a:rPr lang="en-US" dirty="0"/>
              <a:t>2. Tick ‘Picture or texture fill’ </a:t>
            </a:r>
            <a:br>
              <a:rPr lang="en-US" dirty="0"/>
            </a:br>
            <a:r>
              <a:rPr lang="en-US" dirty="0"/>
              <a:t>3. Click the ‘File’ button </a:t>
            </a:r>
            <a:br>
              <a:rPr lang="en-US" dirty="0"/>
            </a:br>
            <a:r>
              <a:rPr lang="en-US" dirty="0"/>
              <a:t>4. Select your picture, click ‘Insert’ &gt; ‘Close’ </a:t>
            </a:r>
            <a:br>
              <a:rPr lang="en-US" dirty="0"/>
            </a:br>
            <a:r>
              <a:rPr lang="en-US" dirty="0"/>
              <a:t>5. Remove this textbox when ready</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dy at top">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0" y="0"/>
            <a:ext cx="9144000" cy="578959"/>
          </a:xfrm>
          <a:prstGeom prst="rect">
            <a:avLst/>
          </a:prstGeom>
          <a:solidFill>
            <a:schemeClr val="tx2">
              <a:alpha val="80000"/>
            </a:schemeClr>
          </a:solidFill>
        </p:spPr>
        <p:txBody>
          <a:bodyPr lIns="403200" tIns="180000" rIns="403200" bIns="180000">
            <a:spAutoFit/>
          </a:bodyPr>
          <a:lstStyle>
            <a:lvl1pPr marL="0" indent="0">
              <a:defRPr sz="1400" baseline="0">
                <a:solidFill>
                  <a:schemeClr val="bg1"/>
                </a:solidFill>
                <a:latin typeface="Arial" pitchFamily="34" charset="0"/>
              </a:defRPr>
            </a:lvl1pPr>
          </a:lstStyle>
          <a:p>
            <a:pPr lvl="0"/>
            <a:r>
              <a:rPr lang="en-US" dirty="0"/>
              <a:t>Click to add body text. The legibility box will resize automatically when adding more lines.</a:t>
            </a:r>
          </a:p>
        </p:txBody>
      </p:sp>
      <p:sp>
        <p:nvSpPr>
          <p:cNvPr id="3" name="Text Placeholder 5"/>
          <p:cNvSpPr>
            <a:spLocks noGrp="1"/>
          </p:cNvSpPr>
          <p:nvPr>
            <p:ph type="body" sz="quarter" idx="10" hasCustomPrompt="1"/>
          </p:nvPr>
        </p:nvSpPr>
        <p:spPr>
          <a:xfrm>
            <a:off x="-32" y="4000517"/>
            <a:ext cx="7215213" cy="1357309"/>
          </a:xfrm>
          <a:prstGeom prst="rect">
            <a:avLst/>
          </a:prstGeom>
        </p:spPr>
        <p:txBody>
          <a:bodyPr/>
          <a:lstStyle>
            <a:lvl1pPr>
              <a:buFontTx/>
              <a:buNone/>
              <a:defRPr sz="1400" b="1" baseline="0">
                <a:latin typeface="Arial" pitchFamily="34" charset="0"/>
                <a:cs typeface="Arial" pitchFamily="34" charset="0"/>
              </a:defRPr>
            </a:lvl1pPr>
            <a:lvl2pPr>
              <a:buNone/>
              <a:defRPr sz="1400" b="1"/>
            </a:lvl2pPr>
          </a:lstStyle>
          <a:p>
            <a:pPr lvl="0"/>
            <a:r>
              <a:rPr lang="en-US" dirty="0"/>
              <a:t>How to insert a background image:</a:t>
            </a:r>
            <a:br>
              <a:rPr lang="en-US" dirty="0"/>
            </a:br>
            <a:r>
              <a:rPr lang="en-US" dirty="0"/>
              <a:t>1. Using the mouse right click the white space &gt; Select ‘Format Background’ </a:t>
            </a:r>
            <a:br>
              <a:rPr lang="en-US" dirty="0"/>
            </a:br>
            <a:r>
              <a:rPr lang="en-US" dirty="0"/>
              <a:t>2. Tick ‘Picture or texture fill’ </a:t>
            </a:r>
            <a:br>
              <a:rPr lang="en-US" dirty="0"/>
            </a:br>
            <a:r>
              <a:rPr lang="en-US" dirty="0"/>
              <a:t>3. Click the ‘File’ button </a:t>
            </a:r>
            <a:br>
              <a:rPr lang="en-US" dirty="0"/>
            </a:br>
            <a:r>
              <a:rPr lang="en-US" dirty="0"/>
              <a:t>4. Select your picture, click ‘Insert’ &gt; ‘Close’ </a:t>
            </a:r>
            <a:br>
              <a:rPr lang="en-US" dirty="0"/>
            </a:br>
            <a:r>
              <a:rPr lang="en-US" dirty="0"/>
              <a:t>5. Remove this textbox when ready</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dy at bottom">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0" y="4857760"/>
            <a:ext cx="9144000" cy="2000264"/>
          </a:xfrm>
          <a:prstGeom prst="rect">
            <a:avLst/>
          </a:prstGeom>
          <a:solidFill>
            <a:schemeClr val="tx2">
              <a:alpha val="80000"/>
            </a:schemeClr>
          </a:solidFill>
        </p:spPr>
        <p:txBody>
          <a:bodyPr lIns="403200" tIns="180000" rIns="403200" bIns="180000" anchor="b" anchorCtr="0">
            <a:noAutofit/>
          </a:bodyPr>
          <a:lstStyle>
            <a:lvl1pPr marL="0" indent="0">
              <a:defRPr sz="1400" baseline="0">
                <a:solidFill>
                  <a:schemeClr val="bg1"/>
                </a:solidFill>
                <a:latin typeface="Arial" pitchFamily="34" charset="0"/>
              </a:defRPr>
            </a:lvl1pPr>
          </a:lstStyle>
          <a:p>
            <a:pPr lvl="0"/>
            <a:r>
              <a:rPr lang="en-US" dirty="0"/>
              <a:t>Click to add body text. The depth of the legibility box can be altered up or down to fit above the last line of type.</a:t>
            </a:r>
          </a:p>
        </p:txBody>
      </p:sp>
      <p:sp>
        <p:nvSpPr>
          <p:cNvPr id="4" name="Text Placeholder 5"/>
          <p:cNvSpPr>
            <a:spLocks noGrp="1"/>
          </p:cNvSpPr>
          <p:nvPr>
            <p:ph type="body" sz="quarter" idx="10" hasCustomPrompt="1"/>
          </p:nvPr>
        </p:nvSpPr>
        <p:spPr>
          <a:xfrm>
            <a:off x="-32" y="2428868"/>
            <a:ext cx="7215213" cy="1357309"/>
          </a:xfrm>
          <a:prstGeom prst="rect">
            <a:avLst/>
          </a:prstGeom>
        </p:spPr>
        <p:txBody>
          <a:bodyPr/>
          <a:lstStyle>
            <a:lvl1pPr>
              <a:buFontTx/>
              <a:buNone/>
              <a:defRPr sz="1400" b="1" baseline="0">
                <a:latin typeface="Arial" pitchFamily="34" charset="0"/>
                <a:cs typeface="Arial" pitchFamily="34" charset="0"/>
              </a:defRPr>
            </a:lvl1pPr>
            <a:lvl2pPr>
              <a:buNone/>
              <a:defRPr sz="1400" b="1"/>
            </a:lvl2pPr>
          </a:lstStyle>
          <a:p>
            <a:pPr lvl="0"/>
            <a:r>
              <a:rPr lang="en-US" dirty="0"/>
              <a:t>How to insert a background image:</a:t>
            </a:r>
            <a:br>
              <a:rPr lang="en-US" dirty="0"/>
            </a:br>
            <a:r>
              <a:rPr lang="en-US" dirty="0"/>
              <a:t>1. Using the mouse right click the white space &gt; Select ‘Format Background’ </a:t>
            </a:r>
            <a:br>
              <a:rPr lang="en-US" dirty="0"/>
            </a:br>
            <a:r>
              <a:rPr lang="en-US" dirty="0"/>
              <a:t>2. Tick ‘Picture or texture fill’ </a:t>
            </a:r>
            <a:br>
              <a:rPr lang="en-US" dirty="0"/>
            </a:br>
            <a:r>
              <a:rPr lang="en-US" dirty="0"/>
              <a:t>3. Click the ‘File’ button </a:t>
            </a:r>
            <a:br>
              <a:rPr lang="en-US" dirty="0"/>
            </a:br>
            <a:r>
              <a:rPr lang="en-US" dirty="0"/>
              <a:t>4. Select your picture, click ‘Insert’ &gt; ‘Close’ </a:t>
            </a:r>
            <a:br>
              <a:rPr lang="en-US" dirty="0"/>
            </a:br>
            <a:r>
              <a:rPr lang="en-US" dirty="0"/>
              <a:t>5. Remove this textbox when ready</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struction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32" y="4000517"/>
            <a:ext cx="7215213" cy="1357309"/>
          </a:xfrm>
          <a:prstGeom prst="rect">
            <a:avLst/>
          </a:prstGeom>
        </p:spPr>
        <p:txBody>
          <a:bodyPr/>
          <a:lstStyle>
            <a:lvl1pPr>
              <a:buFontTx/>
              <a:buNone/>
              <a:defRPr sz="1400" b="1" baseline="0">
                <a:latin typeface="Arial" pitchFamily="34" charset="0"/>
                <a:cs typeface="Arial" pitchFamily="34" charset="0"/>
              </a:defRPr>
            </a:lvl1pPr>
            <a:lvl2pPr>
              <a:buNone/>
              <a:defRPr sz="1400" b="1"/>
            </a:lvl2pPr>
          </a:lstStyle>
          <a:p>
            <a:pPr lvl="0"/>
            <a:r>
              <a:rPr lang="en-US" dirty="0"/>
              <a:t>How to insert a background image:</a:t>
            </a:r>
            <a:br>
              <a:rPr lang="en-US" dirty="0"/>
            </a:br>
            <a:r>
              <a:rPr lang="en-US" dirty="0"/>
              <a:t>1. Using the mouse right click the white space &gt; Select ‘Format Background’ </a:t>
            </a:r>
            <a:br>
              <a:rPr lang="en-US" dirty="0"/>
            </a:br>
            <a:r>
              <a:rPr lang="en-US" dirty="0"/>
              <a:t>2. Tick ‘Picture or texture fill’ </a:t>
            </a:r>
            <a:br>
              <a:rPr lang="en-US" dirty="0"/>
            </a:br>
            <a:r>
              <a:rPr lang="en-US" dirty="0"/>
              <a:t>3. Click the ‘File’ button </a:t>
            </a:r>
            <a:br>
              <a:rPr lang="en-US" dirty="0"/>
            </a:br>
            <a:r>
              <a:rPr lang="en-US" dirty="0"/>
              <a:t>4. Select your picture, click ‘Insert’ &gt; ‘Close’ </a:t>
            </a:r>
          </a:p>
        </p:txBody>
      </p:sp>
      <p:sp>
        <p:nvSpPr>
          <p:cNvPr id="6" name="TextBox 5"/>
          <p:cNvSpPr txBox="1"/>
          <p:nvPr userDrawn="1"/>
        </p:nvSpPr>
        <p:spPr>
          <a:xfrm>
            <a:off x="0" y="0"/>
            <a:ext cx="9144000" cy="1924694"/>
          </a:xfrm>
          <a:prstGeom prst="rect">
            <a:avLst/>
          </a:prstGeom>
          <a:solidFill>
            <a:schemeClr val="tx1">
              <a:alpha val="60000"/>
            </a:schemeClr>
          </a:solidFill>
        </p:spPr>
        <p:txBody>
          <a:bodyPr wrap="square" lIns="403200" tIns="252000" rIns="403200" bIns="25200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3600" dirty="0">
                <a:solidFill>
                  <a:srgbClr val="FFFFFF"/>
                </a:solidFill>
              </a:rPr>
              <a:t>Instructions</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400" dirty="0">
              <a:solidFill>
                <a:srgbClr val="FFFFFF"/>
              </a:solidFill>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FFFFFF"/>
                </a:solidFill>
              </a:rPr>
              <a:t>The depth of the legibility box can be altered up or down to fit above the last line of type.</a:t>
            </a:r>
            <a:br>
              <a:rPr lang="en-US" sz="1400" dirty="0">
                <a:solidFill>
                  <a:srgbClr val="FFFFFF"/>
                </a:solidFill>
              </a:rPr>
            </a:br>
            <a:br>
              <a:rPr lang="en-US" sz="1400" dirty="0">
                <a:solidFill>
                  <a:srgbClr val="FFFFFF"/>
                </a:solidFill>
              </a:rPr>
            </a:br>
            <a:r>
              <a:rPr lang="en-US" sz="1400" dirty="0">
                <a:solidFill>
                  <a:srgbClr val="FFFFFF"/>
                </a:solidFill>
              </a:rPr>
              <a:t>Avoid covering key elements in the image with text. </a:t>
            </a:r>
            <a:endParaRPr lang="en-US" sz="1800" dirty="0">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73356"/>
          </a:xfrm>
          <a:solidFill>
            <a:schemeClr val="tx1">
              <a:alpha val="60000"/>
            </a:schemeClr>
          </a:solidFill>
        </p:spPr>
        <p:txBody>
          <a:bodyPr lIns="403200" tIns="320400" rIns="403200" bIns="320400">
            <a:spAutoFit/>
          </a:bodyPr>
          <a:lstStyle>
            <a:lvl1pPr>
              <a:defRPr b="1"/>
            </a:lvl1pPr>
          </a:lstStyle>
          <a:p>
            <a:r>
              <a:rPr lang="en-US" dirty="0"/>
              <a:t>Click to edit Master title style</a:t>
            </a:r>
            <a:endParaRPr lang="en-GB" dirty="0"/>
          </a:p>
        </p:txBody>
      </p:sp>
      <p:sp>
        <p:nvSpPr>
          <p:cNvPr id="3" name="Text Placeholder 5"/>
          <p:cNvSpPr>
            <a:spLocks noGrp="1"/>
          </p:cNvSpPr>
          <p:nvPr>
            <p:ph type="body" sz="quarter" idx="10" hasCustomPrompt="1"/>
          </p:nvPr>
        </p:nvSpPr>
        <p:spPr>
          <a:xfrm>
            <a:off x="-32" y="4000517"/>
            <a:ext cx="7215213" cy="1357309"/>
          </a:xfrm>
          <a:prstGeom prst="rect">
            <a:avLst/>
          </a:prstGeom>
        </p:spPr>
        <p:txBody>
          <a:bodyPr/>
          <a:lstStyle>
            <a:lvl1pPr>
              <a:buFontTx/>
              <a:buNone/>
              <a:defRPr sz="1400" b="1" baseline="0">
                <a:latin typeface="Arial" pitchFamily="34" charset="0"/>
                <a:cs typeface="Arial" pitchFamily="34" charset="0"/>
              </a:defRPr>
            </a:lvl1pPr>
            <a:lvl2pPr>
              <a:buNone/>
              <a:defRPr sz="1400" b="1"/>
            </a:lvl2pPr>
          </a:lstStyle>
          <a:p>
            <a:pPr lvl="0"/>
            <a:r>
              <a:rPr lang="en-US" dirty="0"/>
              <a:t>How to insert a background image:</a:t>
            </a:r>
            <a:br>
              <a:rPr lang="en-US" dirty="0"/>
            </a:br>
            <a:r>
              <a:rPr lang="en-US" dirty="0"/>
              <a:t>1. Using the mouse right click the white space &gt; Select ‘Format Background’ </a:t>
            </a:r>
            <a:br>
              <a:rPr lang="en-US" dirty="0"/>
            </a:br>
            <a:r>
              <a:rPr lang="en-US" dirty="0"/>
              <a:t>2. Tick ‘Picture or texture fill’ </a:t>
            </a:r>
            <a:br>
              <a:rPr lang="en-US" dirty="0"/>
            </a:br>
            <a:r>
              <a:rPr lang="en-US" dirty="0"/>
              <a:t>3. Click the ‘File’ button </a:t>
            </a:r>
            <a:br>
              <a:rPr lang="en-US" dirty="0"/>
            </a:br>
            <a:r>
              <a:rPr lang="en-US" dirty="0"/>
              <a:t>4. Select your picture, click ‘Insert’ &gt; ‘Close’ </a:t>
            </a:r>
            <a:br>
              <a:rPr lang="en-US" dirty="0"/>
            </a:br>
            <a:r>
              <a:rPr lang="en-US" dirty="0"/>
              <a:t>5. Remove this textbox when ready</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04000"/>
          </a:xfrm>
          <a:solidFill>
            <a:schemeClr val="tx1">
              <a:alpha val="60000"/>
            </a:schemeClr>
          </a:solidFill>
        </p:spPr>
        <p:txBody>
          <a:bodyPr lIns="403200" tIns="320400" rIns="403200" bIns="320400">
            <a:noAutofit/>
          </a:bodyPr>
          <a:lstStyle>
            <a:lvl1pPr>
              <a:defRPr b="1"/>
            </a:lvl1pPr>
          </a:lstStyle>
          <a:p>
            <a:r>
              <a:rPr lang="en-US" dirty="0"/>
              <a:t>Click to edit Master title style</a:t>
            </a:r>
            <a:endParaRPr lang="en-GB" dirty="0"/>
          </a:p>
        </p:txBody>
      </p:sp>
      <p:sp>
        <p:nvSpPr>
          <p:cNvPr id="4" name="Text Placeholder 3"/>
          <p:cNvSpPr>
            <a:spLocks noGrp="1"/>
          </p:cNvSpPr>
          <p:nvPr>
            <p:ph type="body" sz="quarter" idx="10" hasCustomPrompt="1"/>
          </p:nvPr>
        </p:nvSpPr>
        <p:spPr>
          <a:xfrm>
            <a:off x="0" y="1404000"/>
            <a:ext cx="9144000" cy="578959"/>
          </a:xfrm>
          <a:prstGeom prst="rect">
            <a:avLst/>
          </a:prstGeom>
          <a:solidFill>
            <a:schemeClr val="tx1">
              <a:alpha val="60000"/>
            </a:schemeClr>
          </a:solidFill>
        </p:spPr>
        <p:txBody>
          <a:bodyPr lIns="403200" tIns="180000" rIns="403200" bIns="180000">
            <a:spAutoFit/>
          </a:bodyPr>
          <a:lstStyle>
            <a:lvl1pPr marL="0" indent="0">
              <a:defRPr sz="1400" baseline="0">
                <a:solidFill>
                  <a:schemeClr val="bg1"/>
                </a:solidFill>
                <a:latin typeface="Arial" pitchFamily="34" charset="0"/>
              </a:defRPr>
            </a:lvl1pPr>
          </a:lstStyle>
          <a:p>
            <a:pPr lvl="0"/>
            <a:r>
              <a:rPr lang="en-US" dirty="0"/>
              <a:t>Click to add body text. The legibility box will resize automatically when adding more lines.</a:t>
            </a:r>
          </a:p>
        </p:txBody>
      </p:sp>
      <p:sp>
        <p:nvSpPr>
          <p:cNvPr id="6" name="Text Placeholder 5"/>
          <p:cNvSpPr>
            <a:spLocks noGrp="1"/>
          </p:cNvSpPr>
          <p:nvPr>
            <p:ph type="body" sz="quarter" idx="11" hasCustomPrompt="1"/>
          </p:nvPr>
        </p:nvSpPr>
        <p:spPr>
          <a:xfrm>
            <a:off x="-32" y="4000517"/>
            <a:ext cx="7215213" cy="1357309"/>
          </a:xfrm>
          <a:prstGeom prst="rect">
            <a:avLst/>
          </a:prstGeom>
        </p:spPr>
        <p:txBody>
          <a:bodyPr/>
          <a:lstStyle>
            <a:lvl1pPr>
              <a:buFontTx/>
              <a:buNone/>
              <a:defRPr sz="1400" b="1" baseline="0">
                <a:latin typeface="Arial" pitchFamily="34" charset="0"/>
                <a:cs typeface="Arial" pitchFamily="34" charset="0"/>
              </a:defRPr>
            </a:lvl1pPr>
            <a:lvl2pPr>
              <a:buNone/>
              <a:defRPr sz="1400" b="1"/>
            </a:lvl2pPr>
          </a:lstStyle>
          <a:p>
            <a:pPr lvl="0"/>
            <a:r>
              <a:rPr lang="en-US" dirty="0"/>
              <a:t>How to insert a background image:</a:t>
            </a:r>
            <a:br>
              <a:rPr lang="en-US" dirty="0"/>
            </a:br>
            <a:r>
              <a:rPr lang="en-US" dirty="0"/>
              <a:t>1. Using the mouse right click the white space &gt; Select ‘Format Background’ </a:t>
            </a:r>
            <a:br>
              <a:rPr lang="en-US" dirty="0"/>
            </a:br>
            <a:r>
              <a:rPr lang="en-US" dirty="0"/>
              <a:t>2. Tick ‘Picture or texture fill’ </a:t>
            </a:r>
            <a:br>
              <a:rPr lang="en-US" dirty="0"/>
            </a:br>
            <a:r>
              <a:rPr lang="en-US" dirty="0"/>
              <a:t>3. Click the ‘File’ button </a:t>
            </a:r>
            <a:br>
              <a:rPr lang="en-US" dirty="0"/>
            </a:br>
            <a:r>
              <a:rPr lang="en-US" dirty="0"/>
              <a:t>4. Select your picture, click ‘Insert’ &gt; ‘Close’ </a:t>
            </a:r>
            <a:br>
              <a:rPr lang="en-US" dirty="0"/>
            </a:br>
            <a:r>
              <a:rPr lang="en-US" dirty="0"/>
              <a:t>5. Remove this textbox when ready</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dy at top">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0" y="0"/>
            <a:ext cx="9144000" cy="578959"/>
          </a:xfrm>
          <a:prstGeom prst="rect">
            <a:avLst/>
          </a:prstGeom>
          <a:solidFill>
            <a:schemeClr val="tx1">
              <a:alpha val="60000"/>
            </a:schemeClr>
          </a:solidFill>
        </p:spPr>
        <p:txBody>
          <a:bodyPr lIns="403200" tIns="180000" rIns="403200" bIns="180000">
            <a:spAutoFit/>
          </a:bodyPr>
          <a:lstStyle>
            <a:lvl1pPr marL="0" indent="0">
              <a:defRPr sz="1400" baseline="0">
                <a:solidFill>
                  <a:schemeClr val="bg1"/>
                </a:solidFill>
                <a:latin typeface="Arial" pitchFamily="34" charset="0"/>
              </a:defRPr>
            </a:lvl1pPr>
          </a:lstStyle>
          <a:p>
            <a:pPr lvl="0"/>
            <a:r>
              <a:rPr lang="en-US" dirty="0"/>
              <a:t>Click to add body text. The legibility box will resize automatically when adding more lines.</a:t>
            </a:r>
          </a:p>
        </p:txBody>
      </p:sp>
      <p:sp>
        <p:nvSpPr>
          <p:cNvPr id="3" name="Text Placeholder 5"/>
          <p:cNvSpPr>
            <a:spLocks noGrp="1"/>
          </p:cNvSpPr>
          <p:nvPr>
            <p:ph type="body" sz="quarter" idx="10" hasCustomPrompt="1"/>
          </p:nvPr>
        </p:nvSpPr>
        <p:spPr>
          <a:xfrm>
            <a:off x="-32" y="4000517"/>
            <a:ext cx="7215213" cy="1357309"/>
          </a:xfrm>
          <a:prstGeom prst="rect">
            <a:avLst/>
          </a:prstGeom>
        </p:spPr>
        <p:txBody>
          <a:bodyPr/>
          <a:lstStyle>
            <a:lvl1pPr>
              <a:buFontTx/>
              <a:buNone/>
              <a:defRPr sz="1400" b="1" baseline="0">
                <a:latin typeface="Arial" pitchFamily="34" charset="0"/>
                <a:cs typeface="Arial" pitchFamily="34" charset="0"/>
              </a:defRPr>
            </a:lvl1pPr>
            <a:lvl2pPr>
              <a:buNone/>
              <a:defRPr sz="1400" b="1"/>
            </a:lvl2pPr>
          </a:lstStyle>
          <a:p>
            <a:pPr lvl="0"/>
            <a:r>
              <a:rPr lang="en-US" dirty="0"/>
              <a:t>How to insert a background image:</a:t>
            </a:r>
            <a:br>
              <a:rPr lang="en-US" dirty="0"/>
            </a:br>
            <a:r>
              <a:rPr lang="en-US" dirty="0"/>
              <a:t>1. Using the mouse right click the white space &gt; Select ‘Format Background’ </a:t>
            </a:r>
            <a:br>
              <a:rPr lang="en-US" dirty="0"/>
            </a:br>
            <a:r>
              <a:rPr lang="en-US" dirty="0"/>
              <a:t>2. Tick ‘Picture or texture fill’ </a:t>
            </a:r>
            <a:br>
              <a:rPr lang="en-US" dirty="0"/>
            </a:br>
            <a:r>
              <a:rPr lang="en-US" dirty="0"/>
              <a:t>3. Click the ‘File’ button </a:t>
            </a:r>
            <a:br>
              <a:rPr lang="en-US" dirty="0"/>
            </a:br>
            <a:r>
              <a:rPr lang="en-US" dirty="0"/>
              <a:t>4. Select your picture, click ‘Insert’ &gt; ‘Close’ </a:t>
            </a:r>
            <a:br>
              <a:rPr lang="en-US" dirty="0"/>
            </a:br>
            <a:r>
              <a:rPr lang="en-US" dirty="0"/>
              <a:t>5. Remove this textbox when ready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1"/>
          <p:cNvSpPr>
            <a:spLocks noGrp="1"/>
          </p:cNvSpPr>
          <p:nvPr>
            <p:ph type="title"/>
          </p:nvPr>
        </p:nvSpPr>
        <p:spPr>
          <a:xfrm>
            <a:off x="309600" y="274638"/>
            <a:ext cx="8415338" cy="511200"/>
          </a:xfrm>
        </p:spPr>
        <p:txBody>
          <a:bodyPr/>
          <a:lstStyle/>
          <a:p>
            <a:r>
              <a:rPr lang="en-US"/>
              <a:t>Click to edit Master title style</a:t>
            </a:r>
            <a:endParaRPr lang="en-GB" dirty="0"/>
          </a:p>
        </p:txBody>
      </p:sp>
      <p:sp>
        <p:nvSpPr>
          <p:cNvPr id="9" name="Content Placeholder 2"/>
          <p:cNvSpPr>
            <a:spLocks noGrp="1"/>
          </p:cNvSpPr>
          <p:nvPr>
            <p:ph idx="1"/>
          </p:nvPr>
        </p:nvSpPr>
        <p:spPr>
          <a:xfrm>
            <a:off x="314325" y="1760538"/>
            <a:ext cx="6705600" cy="4425950"/>
          </a:xfrm>
        </p:spPr>
        <p:txBody>
          <a:bodyPr/>
          <a:lstStyle>
            <a:lvl1pPr marL="266400" indent="-266400">
              <a:buClr>
                <a:schemeClr val="tx2"/>
              </a:buClr>
              <a:buFont typeface="Arial" pitchFamily="34" charset="0"/>
              <a:buChar char="•"/>
              <a:defRPr sz="1800">
                <a:latin typeface="Arial" pitchFamily="34" charset="0"/>
                <a:cs typeface="Arial" pitchFamily="34" charset="0"/>
              </a:defRPr>
            </a:lvl1pPr>
            <a:lvl2pPr>
              <a:defRPr sz="1800"/>
            </a:lvl2pPr>
            <a:lvl3pPr>
              <a:defRPr sz="1600" baseline="0">
                <a:latin typeface="Arial" pitchFamily="34" charset="0"/>
                <a:cs typeface="Arial" pitchFamily="34" charset="0"/>
              </a:defRPr>
            </a:lvl3pPr>
            <a:lvl4pPr marL="622800" indent="-180000">
              <a:defRPr sz="1600">
                <a:latin typeface="Arial" pitchFamily="34" charset="0"/>
                <a:cs typeface="Arial" pitchFamily="34" charset="0"/>
              </a:defRPr>
            </a:lvl4pPr>
            <a:lvl5pPr marL="622800">
              <a:defRPr sz="1600">
                <a:latin typeface="Arial" pitchFamily="34" charset="0"/>
                <a:cs typeface="Arial" pitchFamily="34" charset="0"/>
              </a:defRPr>
            </a:lvl5pPr>
            <a:lvl6pPr>
              <a:defRPr>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6"/>
          <p:cNvSpPr>
            <a:spLocks noGrp="1"/>
          </p:cNvSpPr>
          <p:nvPr>
            <p:ph type="body" sz="quarter" idx="12"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11" name="Slide Number Placeholder 10"/>
          <p:cNvSpPr>
            <a:spLocks noGrp="1"/>
          </p:cNvSpPr>
          <p:nvPr>
            <p:ph type="sldNum" sz="quarter" idx="13"/>
          </p:nvPr>
        </p:nvSpPr>
        <p:spPr/>
        <p:txBody>
          <a:bodyPr/>
          <a:lstStyle/>
          <a:p>
            <a:pPr>
              <a:defRPr/>
            </a:pPr>
            <a:fld id="{1748D8EB-9301-403A-889B-E8DDB32CFF4A}" type="slidenum">
              <a:rPr lang="en-GB" smtClean="0"/>
              <a:pPr>
                <a:defRPr/>
              </a:pPr>
              <a:t>‹#›</a:t>
            </a:fld>
            <a:endParaRPr lang="en-GB" dirty="0"/>
          </a:p>
        </p:txBody>
      </p:sp>
      <p:sp>
        <p:nvSpPr>
          <p:cNvPr id="6" name="Date Placeholder 5"/>
          <p:cNvSpPr>
            <a:spLocks noGrp="1"/>
          </p:cNvSpPr>
          <p:nvPr>
            <p:ph type="dt" sz="half" idx="14"/>
          </p:nvPr>
        </p:nvSpPr>
        <p:spPr/>
        <p:txBody>
          <a:bodyPr/>
          <a:lstStyle/>
          <a:p>
            <a:r>
              <a:rPr lang="en-US"/>
              <a:t>Author | 00 Month Year</a:t>
            </a:r>
            <a:endParaRPr lang="sv-SE"/>
          </a:p>
        </p:txBody>
      </p:sp>
      <p:sp>
        <p:nvSpPr>
          <p:cNvPr id="7" name="Footer Placeholder 6"/>
          <p:cNvSpPr>
            <a:spLocks noGrp="1"/>
          </p:cNvSpPr>
          <p:nvPr>
            <p:ph type="ftr" sz="quarter" idx="15"/>
          </p:nvPr>
        </p:nvSpPr>
        <p:spPr/>
        <p:txBody>
          <a:bodyPr/>
          <a:lstStyle/>
          <a:p>
            <a:r>
              <a:rPr lang="en-GB"/>
              <a:t>Set area descriptor | Sub level 1</a:t>
            </a:r>
            <a:endParaRPr lang="sv-S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dy at bottom">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0" y="4857760"/>
            <a:ext cx="9144000" cy="2001600"/>
          </a:xfrm>
          <a:prstGeom prst="rect">
            <a:avLst/>
          </a:prstGeom>
          <a:solidFill>
            <a:schemeClr val="tx1">
              <a:alpha val="60000"/>
            </a:schemeClr>
          </a:solidFill>
        </p:spPr>
        <p:txBody>
          <a:bodyPr lIns="403200" tIns="180000" rIns="403200" bIns="180000" anchor="b" anchorCtr="0">
            <a:noAutofit/>
          </a:bodyPr>
          <a:lstStyle>
            <a:lvl1pPr marL="0" indent="0">
              <a:defRPr sz="1400" baseline="0">
                <a:solidFill>
                  <a:schemeClr val="bg1"/>
                </a:solidFill>
                <a:latin typeface="Arial" pitchFamily="34" charset="0"/>
              </a:defRPr>
            </a:lvl1pPr>
          </a:lstStyle>
          <a:p>
            <a:pPr lvl="0"/>
            <a:r>
              <a:rPr lang="en-US" dirty="0"/>
              <a:t>Click to add body text. The depth of the legibility box can be altered up or down to fit above the last line of type.</a:t>
            </a:r>
          </a:p>
        </p:txBody>
      </p:sp>
      <p:sp>
        <p:nvSpPr>
          <p:cNvPr id="4" name="Text Placeholder 5"/>
          <p:cNvSpPr>
            <a:spLocks noGrp="1"/>
          </p:cNvSpPr>
          <p:nvPr>
            <p:ph type="body" sz="quarter" idx="10" hasCustomPrompt="1"/>
          </p:nvPr>
        </p:nvSpPr>
        <p:spPr>
          <a:xfrm>
            <a:off x="-32" y="1928802"/>
            <a:ext cx="7215213" cy="1357309"/>
          </a:xfrm>
          <a:prstGeom prst="rect">
            <a:avLst/>
          </a:prstGeom>
        </p:spPr>
        <p:txBody>
          <a:bodyPr/>
          <a:lstStyle>
            <a:lvl1pPr>
              <a:buFontTx/>
              <a:buNone/>
              <a:defRPr sz="1400" b="1" baseline="0">
                <a:latin typeface="Arial" pitchFamily="34" charset="0"/>
                <a:cs typeface="Arial" pitchFamily="34" charset="0"/>
              </a:defRPr>
            </a:lvl1pPr>
            <a:lvl2pPr>
              <a:buNone/>
              <a:defRPr sz="1400" b="1"/>
            </a:lvl2pPr>
          </a:lstStyle>
          <a:p>
            <a:pPr lvl="0"/>
            <a:r>
              <a:rPr lang="en-US" dirty="0"/>
              <a:t>How to insert a background image:</a:t>
            </a:r>
            <a:br>
              <a:rPr lang="en-US" dirty="0"/>
            </a:br>
            <a:r>
              <a:rPr lang="en-US" dirty="0"/>
              <a:t>1. Using the mouse right click the white space &gt; Select ‘Format Background’ </a:t>
            </a:r>
            <a:br>
              <a:rPr lang="en-US" dirty="0"/>
            </a:br>
            <a:r>
              <a:rPr lang="en-US" dirty="0"/>
              <a:t>2. Tick ‘Picture or texture fill’ </a:t>
            </a:r>
            <a:br>
              <a:rPr lang="en-US" dirty="0"/>
            </a:br>
            <a:r>
              <a:rPr lang="en-US" dirty="0"/>
              <a:t>3. Click the ‘File’ button </a:t>
            </a:r>
            <a:br>
              <a:rPr lang="en-US" dirty="0"/>
            </a:br>
            <a:r>
              <a:rPr lang="en-US" dirty="0"/>
              <a:t>4. Select your picture, click ‘Insert’ &gt; ‘Close’ </a:t>
            </a:r>
            <a:br>
              <a:rPr lang="en-US" dirty="0"/>
            </a:br>
            <a:r>
              <a:rPr lang="en-US" dirty="0"/>
              <a:t>5. Remove this textbox when ready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and righ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10" name="Content Placeholder 9"/>
          <p:cNvSpPr>
            <a:spLocks noGrp="1"/>
          </p:cNvSpPr>
          <p:nvPr>
            <p:ph sz="quarter" idx="14"/>
          </p:nvPr>
        </p:nvSpPr>
        <p:spPr>
          <a:xfrm>
            <a:off x="4500000" y="1760400"/>
            <a:ext cx="3960000" cy="3960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8"/>
          <p:cNvSpPr>
            <a:spLocks noGrp="1"/>
          </p:cNvSpPr>
          <p:nvPr>
            <p:ph type="body" sz="quarter" idx="15"/>
          </p:nvPr>
        </p:nvSpPr>
        <p:spPr>
          <a:xfrm>
            <a:off x="309600" y="1760400"/>
            <a:ext cx="3960000" cy="3960000"/>
          </a:xfrm>
        </p:spPr>
        <p:txBody>
          <a:bodyPr/>
          <a:lstStyle>
            <a:lvl1pPr marL="0" indent="0">
              <a:buNone/>
              <a:defRPr sz="1400"/>
            </a:lvl1pPr>
          </a:lstStyle>
          <a:p>
            <a:pPr lvl="0"/>
            <a:r>
              <a:rPr lang="en-US"/>
              <a:t>Click to edit Master text styles</a:t>
            </a:r>
          </a:p>
        </p:txBody>
      </p:sp>
      <p:sp>
        <p:nvSpPr>
          <p:cNvPr id="12" name="Slide Number Placeholder 11"/>
          <p:cNvSpPr>
            <a:spLocks noGrp="1"/>
          </p:cNvSpPr>
          <p:nvPr>
            <p:ph type="sldNum" sz="quarter" idx="16"/>
          </p:nvPr>
        </p:nvSpPr>
        <p:spPr/>
        <p:txBody>
          <a:bodyPr/>
          <a:lstStyle/>
          <a:p>
            <a:pPr>
              <a:defRPr/>
            </a:pPr>
            <a:fld id="{1748D8EB-9301-403A-889B-E8DDB32CFF4A}" type="slidenum">
              <a:rPr lang="en-GB" smtClean="0"/>
              <a:pPr>
                <a:defRPr/>
              </a:pPr>
              <a:t>‹#›</a:t>
            </a:fld>
            <a:endParaRPr lang="en-GB" dirty="0"/>
          </a:p>
        </p:txBody>
      </p:sp>
      <p:sp>
        <p:nvSpPr>
          <p:cNvPr id="8" name="Date Placeholder 7"/>
          <p:cNvSpPr>
            <a:spLocks noGrp="1"/>
          </p:cNvSpPr>
          <p:nvPr>
            <p:ph type="dt" sz="half" idx="17"/>
          </p:nvPr>
        </p:nvSpPr>
        <p:spPr/>
        <p:txBody>
          <a:bodyPr/>
          <a:lstStyle/>
          <a:p>
            <a:r>
              <a:rPr lang="en-US"/>
              <a:t>Author | 00 Month Year</a:t>
            </a:r>
            <a:endParaRPr lang="sv-SE"/>
          </a:p>
        </p:txBody>
      </p:sp>
      <p:sp>
        <p:nvSpPr>
          <p:cNvPr id="11" name="Footer Placeholder 10"/>
          <p:cNvSpPr>
            <a:spLocks noGrp="1"/>
          </p:cNvSpPr>
          <p:nvPr>
            <p:ph type="ftr" sz="quarter" idx="18"/>
          </p:nvPr>
        </p:nvSpPr>
        <p:spPr/>
        <p:txBody>
          <a:bodyPr/>
          <a:lstStyle/>
          <a:p>
            <a:r>
              <a:rPr lang="en-GB"/>
              <a:t>Set area descriptor | Sub level 1</a:t>
            </a:r>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and 2 righ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10" name="Content Placeholder 9"/>
          <p:cNvSpPr>
            <a:spLocks noGrp="1"/>
          </p:cNvSpPr>
          <p:nvPr>
            <p:ph sz="quarter" idx="14"/>
          </p:nvPr>
        </p:nvSpPr>
        <p:spPr>
          <a:xfrm>
            <a:off x="4500000" y="1760400"/>
            <a:ext cx="3960000" cy="1872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8"/>
          <p:cNvSpPr>
            <a:spLocks noGrp="1"/>
          </p:cNvSpPr>
          <p:nvPr>
            <p:ph type="body" sz="quarter" idx="15"/>
          </p:nvPr>
        </p:nvSpPr>
        <p:spPr>
          <a:xfrm>
            <a:off x="309600" y="1760400"/>
            <a:ext cx="3960000" cy="3960000"/>
          </a:xfrm>
        </p:spPr>
        <p:txBody>
          <a:bodyPr/>
          <a:lstStyle>
            <a:lvl1pPr marL="0" indent="0">
              <a:buNone/>
              <a:defRPr sz="1400"/>
            </a:lvl1pPr>
          </a:lstStyle>
          <a:p>
            <a:pPr lvl="0"/>
            <a:r>
              <a:rPr lang="en-US"/>
              <a:t>Click to edit Master text styles</a:t>
            </a:r>
          </a:p>
        </p:txBody>
      </p:sp>
      <p:sp>
        <p:nvSpPr>
          <p:cNvPr id="12" name="Content Placeholder 9"/>
          <p:cNvSpPr>
            <a:spLocks noGrp="1"/>
          </p:cNvSpPr>
          <p:nvPr>
            <p:ph sz="quarter" idx="16"/>
          </p:nvPr>
        </p:nvSpPr>
        <p:spPr>
          <a:xfrm>
            <a:off x="4502990" y="3848103"/>
            <a:ext cx="3960000" cy="1872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Slide Number Placeholder 12"/>
          <p:cNvSpPr>
            <a:spLocks noGrp="1"/>
          </p:cNvSpPr>
          <p:nvPr>
            <p:ph type="sldNum" sz="quarter" idx="17"/>
          </p:nvPr>
        </p:nvSpPr>
        <p:spPr/>
        <p:txBody>
          <a:bodyPr/>
          <a:lstStyle/>
          <a:p>
            <a:pPr>
              <a:defRPr/>
            </a:pPr>
            <a:fld id="{1748D8EB-9301-403A-889B-E8DDB32CFF4A}" type="slidenum">
              <a:rPr lang="en-GB" smtClean="0"/>
              <a:pPr>
                <a:defRPr/>
              </a:pPr>
              <a:t>‹#›</a:t>
            </a:fld>
            <a:endParaRPr lang="en-GB" dirty="0"/>
          </a:p>
        </p:txBody>
      </p:sp>
      <p:sp>
        <p:nvSpPr>
          <p:cNvPr id="8" name="Date Placeholder 7"/>
          <p:cNvSpPr>
            <a:spLocks noGrp="1"/>
          </p:cNvSpPr>
          <p:nvPr>
            <p:ph type="dt" sz="half" idx="18"/>
          </p:nvPr>
        </p:nvSpPr>
        <p:spPr/>
        <p:txBody>
          <a:bodyPr/>
          <a:lstStyle/>
          <a:p>
            <a:r>
              <a:rPr lang="en-US"/>
              <a:t>Author | 00 Month Year</a:t>
            </a:r>
            <a:endParaRPr lang="sv-SE"/>
          </a:p>
        </p:txBody>
      </p:sp>
      <p:sp>
        <p:nvSpPr>
          <p:cNvPr id="11" name="Footer Placeholder 10"/>
          <p:cNvSpPr>
            <a:spLocks noGrp="1"/>
          </p:cNvSpPr>
          <p:nvPr>
            <p:ph type="ftr" sz="quarter" idx="19"/>
          </p:nvPr>
        </p:nvSpPr>
        <p:spPr/>
        <p:txBody>
          <a:bodyPr/>
          <a:lstStyle/>
          <a:p>
            <a:r>
              <a:rPr lang="en-GB"/>
              <a:t>Set area descriptor | Sub level 1</a:t>
            </a:r>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10" name="Content Placeholder 9"/>
          <p:cNvSpPr>
            <a:spLocks noGrp="1"/>
          </p:cNvSpPr>
          <p:nvPr>
            <p:ph sz="quarter" idx="14"/>
          </p:nvPr>
        </p:nvSpPr>
        <p:spPr>
          <a:xfrm>
            <a:off x="4500000" y="1760400"/>
            <a:ext cx="3960000" cy="3960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9"/>
          <p:cNvSpPr>
            <a:spLocks noGrp="1"/>
          </p:cNvSpPr>
          <p:nvPr>
            <p:ph sz="quarter" idx="15"/>
          </p:nvPr>
        </p:nvSpPr>
        <p:spPr>
          <a:xfrm>
            <a:off x="309600" y="1760400"/>
            <a:ext cx="3960000" cy="3960000"/>
          </a:xfrm>
        </p:spPr>
        <p:txBody>
          <a:bodyPr/>
          <a:lstStyle>
            <a:lvl1pPr marL="180000" indent="-180000">
              <a:buFont typeface="Arial" pitchFamily="34" charset="0"/>
              <a:buChar char="•"/>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6"/>
          </p:nvPr>
        </p:nvSpPr>
        <p:spPr/>
        <p:txBody>
          <a:bodyPr/>
          <a:lstStyle/>
          <a:p>
            <a:pPr>
              <a:defRPr/>
            </a:pPr>
            <a:fld id="{1748D8EB-9301-403A-889B-E8DDB32CFF4A}" type="slidenum">
              <a:rPr lang="en-GB" smtClean="0"/>
              <a:pPr>
                <a:defRPr/>
              </a:pPr>
              <a:t>‹#›</a:t>
            </a:fld>
            <a:endParaRPr lang="en-GB" dirty="0"/>
          </a:p>
        </p:txBody>
      </p:sp>
      <p:sp>
        <p:nvSpPr>
          <p:cNvPr id="8" name="Date Placeholder 7"/>
          <p:cNvSpPr>
            <a:spLocks noGrp="1"/>
          </p:cNvSpPr>
          <p:nvPr>
            <p:ph type="dt" sz="half" idx="17"/>
          </p:nvPr>
        </p:nvSpPr>
        <p:spPr/>
        <p:txBody>
          <a:bodyPr/>
          <a:lstStyle/>
          <a:p>
            <a:r>
              <a:rPr lang="en-US"/>
              <a:t>Author | 00 Month Year</a:t>
            </a:r>
            <a:endParaRPr lang="sv-SE"/>
          </a:p>
        </p:txBody>
      </p:sp>
      <p:sp>
        <p:nvSpPr>
          <p:cNvPr id="11" name="Footer Placeholder 10"/>
          <p:cNvSpPr>
            <a:spLocks noGrp="1"/>
          </p:cNvSpPr>
          <p:nvPr>
            <p:ph type="ftr" sz="quarter" idx="18"/>
          </p:nvPr>
        </p:nvSpPr>
        <p:spPr/>
        <p:txBody>
          <a:bodyPr/>
          <a:lstStyle/>
          <a:p>
            <a:r>
              <a:rPr lang="en-GB"/>
              <a:t>Set area descriptor | Sub level 1</a:t>
            </a:r>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a:t>Click to edit Master title style</a:t>
            </a:r>
            <a:endParaRPr lang="en-GB" dirty="0"/>
          </a:p>
        </p:txBody>
      </p:sp>
      <p:sp>
        <p:nvSpPr>
          <p:cNvPr id="10"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13" name="Content Placeholder 12"/>
          <p:cNvSpPr>
            <a:spLocks noGrp="1"/>
          </p:cNvSpPr>
          <p:nvPr>
            <p:ph sz="quarter" idx="14"/>
          </p:nvPr>
        </p:nvSpPr>
        <p:spPr>
          <a:xfrm>
            <a:off x="313200" y="1760400"/>
            <a:ext cx="2674800" cy="3960000"/>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16"/>
          <p:cNvSpPr>
            <a:spLocks noGrp="1"/>
          </p:cNvSpPr>
          <p:nvPr>
            <p:ph sz="quarter" idx="15"/>
          </p:nvPr>
        </p:nvSpPr>
        <p:spPr>
          <a:xfrm>
            <a:off x="3268800" y="1760400"/>
            <a:ext cx="2674800" cy="3960000"/>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18"/>
          <p:cNvSpPr>
            <a:spLocks noGrp="1"/>
          </p:cNvSpPr>
          <p:nvPr>
            <p:ph sz="quarter" idx="16"/>
          </p:nvPr>
        </p:nvSpPr>
        <p:spPr>
          <a:xfrm>
            <a:off x="6220800" y="1760400"/>
            <a:ext cx="2674800" cy="3960000"/>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10"/>
          <p:cNvSpPr>
            <a:spLocks noGrp="1"/>
          </p:cNvSpPr>
          <p:nvPr>
            <p:ph type="sldNum" sz="quarter" idx="17"/>
          </p:nvPr>
        </p:nvSpPr>
        <p:spPr/>
        <p:txBody>
          <a:bodyPr/>
          <a:lstStyle/>
          <a:p>
            <a:pPr>
              <a:defRPr/>
            </a:pPr>
            <a:fld id="{1748D8EB-9301-403A-889B-E8DDB32CFF4A}" type="slidenum">
              <a:rPr lang="en-GB" smtClean="0"/>
              <a:pPr>
                <a:defRPr/>
              </a:pPr>
              <a:t>‹#›</a:t>
            </a:fld>
            <a:endParaRPr lang="en-GB" dirty="0"/>
          </a:p>
        </p:txBody>
      </p:sp>
      <p:sp>
        <p:nvSpPr>
          <p:cNvPr id="8" name="Date Placeholder 7"/>
          <p:cNvSpPr>
            <a:spLocks noGrp="1"/>
          </p:cNvSpPr>
          <p:nvPr>
            <p:ph type="dt" sz="half" idx="18"/>
          </p:nvPr>
        </p:nvSpPr>
        <p:spPr/>
        <p:txBody>
          <a:bodyPr/>
          <a:lstStyle/>
          <a:p>
            <a:r>
              <a:rPr lang="en-US"/>
              <a:t>Author | 00 Month Year</a:t>
            </a:r>
            <a:endParaRPr lang="sv-SE"/>
          </a:p>
        </p:txBody>
      </p:sp>
      <p:sp>
        <p:nvSpPr>
          <p:cNvPr id="12" name="Footer Placeholder 11"/>
          <p:cNvSpPr>
            <a:spLocks noGrp="1"/>
          </p:cNvSpPr>
          <p:nvPr>
            <p:ph type="ftr" sz="quarter" idx="19"/>
          </p:nvPr>
        </p:nvSpPr>
        <p:spPr/>
        <p:txBody>
          <a:bodyPr/>
          <a:lstStyle/>
          <a:p>
            <a:r>
              <a:rPr lang="en-GB"/>
              <a:t>Set area descriptor | Sub level 1</a:t>
            </a:r>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309600" y="274638"/>
            <a:ext cx="8415338" cy="511200"/>
          </a:xfrm>
        </p:spPr>
        <p:txBody>
          <a:bodyPr/>
          <a:lstStyle/>
          <a:p>
            <a:r>
              <a:rPr lang="en-US"/>
              <a:t>Click to edit Master title style</a:t>
            </a:r>
            <a:endParaRPr lang="en-GB" dirty="0"/>
          </a:p>
        </p:txBody>
      </p:sp>
      <p:sp>
        <p:nvSpPr>
          <p:cNvPr id="10" name="Text Placeholder 6"/>
          <p:cNvSpPr>
            <a:spLocks noGrp="1"/>
          </p:cNvSpPr>
          <p:nvPr>
            <p:ph type="body" sz="quarter" idx="13" hasCustomPrompt="1"/>
          </p:nvPr>
        </p:nvSpPr>
        <p:spPr>
          <a:xfrm>
            <a:off x="309600" y="784800"/>
            <a:ext cx="84168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13" name="Content Placeholder 12"/>
          <p:cNvSpPr>
            <a:spLocks noGrp="1"/>
          </p:cNvSpPr>
          <p:nvPr>
            <p:ph sz="quarter" idx="14"/>
          </p:nvPr>
        </p:nvSpPr>
        <p:spPr>
          <a:xfrm>
            <a:off x="313200" y="3714752"/>
            <a:ext cx="6706800" cy="2005648"/>
          </a:xfrm>
        </p:spPr>
        <p:txBody>
          <a:bodyPr/>
          <a:lstStyle>
            <a:lvl1pPr>
              <a:buFont typeface="Arial" pitchFamily="34" charset="0"/>
              <a:buChar char="•"/>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p:cNvSpPr>
            <a:spLocks noGrp="1"/>
          </p:cNvSpPr>
          <p:nvPr>
            <p:ph type="body" sz="quarter" idx="17"/>
          </p:nvPr>
        </p:nvSpPr>
        <p:spPr>
          <a:xfrm>
            <a:off x="309600" y="1760400"/>
            <a:ext cx="6706800" cy="1811476"/>
          </a:xfrm>
        </p:spPr>
        <p:txBody>
          <a:bodyPr/>
          <a:lstStyle>
            <a:lvl1pPr marL="0" indent="0">
              <a:buNone/>
              <a:defRPr sz="1800" b="0">
                <a:solidFill>
                  <a:schemeClr val="tx1"/>
                </a:solidFill>
                <a:latin typeface="Arial" pitchFamily="34" charset="0"/>
                <a:cs typeface="Arial" pitchFamily="34" charset="0"/>
              </a:defRPr>
            </a:lvl1pPr>
          </a:lstStyle>
          <a:p>
            <a:pPr lvl="0"/>
            <a:r>
              <a:rPr lang="en-US"/>
              <a:t>Click to edit Master text styles</a:t>
            </a:r>
          </a:p>
        </p:txBody>
      </p:sp>
      <p:sp>
        <p:nvSpPr>
          <p:cNvPr id="14" name="Slide Number Placeholder 13"/>
          <p:cNvSpPr>
            <a:spLocks noGrp="1"/>
          </p:cNvSpPr>
          <p:nvPr>
            <p:ph type="sldNum" sz="quarter" idx="18"/>
          </p:nvPr>
        </p:nvSpPr>
        <p:spPr/>
        <p:txBody>
          <a:bodyPr/>
          <a:lstStyle/>
          <a:p>
            <a:pPr>
              <a:defRPr/>
            </a:pPr>
            <a:fld id="{1748D8EB-9301-403A-889B-E8DDB32CFF4A}" type="slidenum">
              <a:rPr lang="en-GB" smtClean="0"/>
              <a:pPr>
                <a:defRPr/>
              </a:pPr>
              <a:t>‹#›</a:t>
            </a:fld>
            <a:endParaRPr lang="en-GB" dirty="0"/>
          </a:p>
        </p:txBody>
      </p:sp>
      <p:sp>
        <p:nvSpPr>
          <p:cNvPr id="7" name="Date Placeholder 6"/>
          <p:cNvSpPr>
            <a:spLocks noGrp="1"/>
          </p:cNvSpPr>
          <p:nvPr>
            <p:ph type="dt" sz="half" idx="19"/>
          </p:nvPr>
        </p:nvSpPr>
        <p:spPr/>
        <p:txBody>
          <a:bodyPr/>
          <a:lstStyle/>
          <a:p>
            <a:r>
              <a:rPr lang="en-US"/>
              <a:t>Author | 00 Month Year</a:t>
            </a:r>
            <a:endParaRPr lang="sv-SE"/>
          </a:p>
        </p:txBody>
      </p:sp>
      <p:sp>
        <p:nvSpPr>
          <p:cNvPr id="8" name="Footer Placeholder 7"/>
          <p:cNvSpPr>
            <a:spLocks noGrp="1"/>
          </p:cNvSpPr>
          <p:nvPr>
            <p:ph type="ftr" sz="quarter" idx="20"/>
          </p:nvPr>
        </p:nvSpPr>
        <p:spPr/>
        <p:txBody>
          <a:bodyPr/>
          <a:lstStyle/>
          <a:p>
            <a:r>
              <a:rPr lang="en-GB"/>
              <a:t>Set area descriptor | Sub level 1</a:t>
            </a:r>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7.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09600" y="274638"/>
            <a:ext cx="8415338" cy="51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GB" dirty="0"/>
          </a:p>
        </p:txBody>
      </p:sp>
      <p:sp>
        <p:nvSpPr>
          <p:cNvPr id="9219" name="Rectangle 3"/>
          <p:cNvSpPr>
            <a:spLocks noGrp="1" noChangeArrowheads="1"/>
          </p:cNvSpPr>
          <p:nvPr>
            <p:ph type="body" idx="1"/>
          </p:nvPr>
        </p:nvSpPr>
        <p:spPr bwMode="auto">
          <a:xfrm>
            <a:off x="314325" y="1760538"/>
            <a:ext cx="6705600" cy="442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107950" y="6354000"/>
            <a:ext cx="466725" cy="360000"/>
          </a:xfrm>
          <a:prstGeom prst="rect">
            <a:avLst/>
          </a:prstGeom>
          <a:noFill/>
          <a:ln w="9525">
            <a:noFill/>
            <a:miter lim="800000"/>
            <a:headEnd/>
            <a:tailEnd/>
          </a:ln>
          <a:effectLst/>
        </p:spPr>
        <p:txBody>
          <a:bodyPr vert="horz" wrap="square" lIns="18000" tIns="45720" rIns="18000" bIns="45720" numCol="1" anchor="t" anchorCtr="0" compatLnSpc="1">
            <a:prstTxWarp prst="textNoShape">
              <a:avLst/>
            </a:prstTxWarp>
          </a:bodyPr>
          <a:lstStyle>
            <a:lvl1pPr algn="r">
              <a:defRPr sz="1000"/>
            </a:lvl1pPr>
          </a:lstStyle>
          <a:p>
            <a:pPr>
              <a:defRPr/>
            </a:pPr>
            <a:fld id="{1748D8EB-9301-403A-889B-E8DDB32CFF4A}" type="slidenum">
              <a:rPr lang="en-GB"/>
              <a:pPr>
                <a:defRPr/>
              </a:pPr>
              <a:t>‹#›</a:t>
            </a:fld>
            <a:endParaRPr lang="en-GB" dirty="0"/>
          </a:p>
        </p:txBody>
      </p:sp>
      <p:pic>
        <p:nvPicPr>
          <p:cNvPr id="7" name="Picture 6" descr="AZ_SYMBOL_RGB.png"/>
          <p:cNvPicPr>
            <a:picLocks noChangeAspect="1"/>
          </p:cNvPicPr>
          <p:nvPr/>
        </p:nvPicPr>
        <p:blipFill>
          <a:blip r:embed="rId21" cstate="print"/>
          <a:stretch>
            <a:fillRect/>
          </a:stretch>
        </p:blipFill>
        <p:spPr>
          <a:xfrm>
            <a:off x="8413200" y="6051600"/>
            <a:ext cx="469096" cy="540000"/>
          </a:xfrm>
          <a:prstGeom prst="rect">
            <a:avLst/>
          </a:prstGeom>
        </p:spPr>
      </p:pic>
      <p:sp>
        <p:nvSpPr>
          <p:cNvPr id="8" name="Date Placeholder 7"/>
          <p:cNvSpPr>
            <a:spLocks noGrp="1"/>
          </p:cNvSpPr>
          <p:nvPr>
            <p:ph type="dt" sz="half" idx="2"/>
          </p:nvPr>
        </p:nvSpPr>
        <p:spPr>
          <a:xfrm>
            <a:off x="612000" y="6354000"/>
            <a:ext cx="3312000" cy="244800"/>
          </a:xfrm>
          <a:prstGeom prst="rect">
            <a:avLst/>
          </a:prstGeom>
        </p:spPr>
        <p:txBody>
          <a:bodyPr vert="horz" lIns="91440" tIns="45720" rIns="91440" bIns="45720" rtlCol="0" anchor="ctr"/>
          <a:lstStyle>
            <a:lvl1pPr algn="l">
              <a:defRPr sz="1000">
                <a:solidFill>
                  <a:schemeClr val="tx1"/>
                </a:solidFill>
              </a:defRPr>
            </a:lvl1pPr>
          </a:lstStyle>
          <a:p>
            <a:r>
              <a:rPr lang="en-US" dirty="0"/>
              <a:t>Author | 00 Month Year</a:t>
            </a:r>
            <a:endParaRPr lang="sv-SE" dirty="0"/>
          </a:p>
        </p:txBody>
      </p:sp>
      <p:sp>
        <p:nvSpPr>
          <p:cNvPr id="11" name="Footer Placeholder 10"/>
          <p:cNvSpPr>
            <a:spLocks noGrp="1"/>
          </p:cNvSpPr>
          <p:nvPr>
            <p:ph type="ftr" sz="quarter" idx="3"/>
          </p:nvPr>
        </p:nvSpPr>
        <p:spPr>
          <a:xfrm>
            <a:off x="3924000" y="6354000"/>
            <a:ext cx="4320000" cy="244800"/>
          </a:xfrm>
          <a:prstGeom prst="rect">
            <a:avLst/>
          </a:prstGeom>
        </p:spPr>
        <p:txBody>
          <a:bodyPr vert="horz" lIns="91440" tIns="45720" rIns="91440" bIns="45720" rtlCol="0" anchor="ctr"/>
          <a:lstStyle>
            <a:lvl1pPr algn="r">
              <a:defRPr sz="1000" b="0">
                <a:solidFill>
                  <a:schemeClr val="tx2"/>
                </a:solidFill>
              </a:defRPr>
            </a:lvl1pPr>
          </a:lstStyle>
          <a:p>
            <a:r>
              <a:rPr lang="en-GB"/>
              <a:t>Set area descriptor | Sub level 1</a:t>
            </a:r>
            <a:endParaRPr lang="sv-SE" dirty="0"/>
          </a:p>
        </p:txBody>
      </p:sp>
    </p:spTree>
  </p:cSld>
  <p:clrMap bg1="lt1" tx1="dk1" bg2="lt2" tx2="dk2" accent1="accent1" accent2="accent2" accent3="accent3" accent4="accent4" accent5="accent5" accent6="accent6" hlink="hlink" folHlink="folHlink"/>
  <p:sldLayoutIdLst>
    <p:sldLayoutId id="2147483933" r:id="rId1"/>
    <p:sldLayoutId id="2147483842" r:id="rId2"/>
    <p:sldLayoutId id="2147483935" r:id="rId3"/>
    <p:sldLayoutId id="2147483854" r:id="rId4"/>
    <p:sldLayoutId id="2147483844" r:id="rId5"/>
    <p:sldLayoutId id="2147483955" r:id="rId6"/>
    <p:sldLayoutId id="2147483957" r:id="rId7"/>
    <p:sldLayoutId id="2147483853" r:id="rId8"/>
    <p:sldLayoutId id="2147483956" r:id="rId9"/>
    <p:sldLayoutId id="2147483954" r:id="rId10"/>
    <p:sldLayoutId id="2147483953" r:id="rId11"/>
    <p:sldLayoutId id="2147483948" r:id="rId12"/>
    <p:sldLayoutId id="2147483947" r:id="rId13"/>
    <p:sldLayoutId id="2147483855" r:id="rId14"/>
    <p:sldLayoutId id="2147483852" r:id="rId15"/>
    <p:sldLayoutId id="2147483847" r:id="rId16"/>
    <p:sldLayoutId id="2147483958" r:id="rId17"/>
    <p:sldLayoutId id="2147483959" r:id="rId18"/>
    <p:sldLayoutId id="2147483960" r:id="rId19"/>
  </p:sldLayoutIdLst>
  <p:hf hdr="0"/>
  <p:txStyles>
    <p:titleStyle>
      <a:lvl1pPr algn="l" rtl="0" eaLnBrk="1" fontAlgn="base" hangingPunct="1">
        <a:spcBef>
          <a:spcPct val="0"/>
        </a:spcBef>
        <a:spcAft>
          <a:spcPct val="0"/>
        </a:spcAft>
        <a:defRPr sz="2800" b="1">
          <a:solidFill>
            <a:schemeClr val="tx2"/>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180000" indent="-180000" algn="l" rtl="0" eaLnBrk="1" fontAlgn="base" hangingPunct="1">
        <a:spcBef>
          <a:spcPct val="0"/>
        </a:spcBef>
        <a:spcAft>
          <a:spcPct val="0"/>
        </a:spcAft>
        <a:buClr>
          <a:schemeClr val="tx2"/>
        </a:buClr>
        <a:buFont typeface="Arial" pitchFamily="34" charset="0"/>
        <a:buChar char="•"/>
        <a:defRPr>
          <a:solidFill>
            <a:schemeClr val="tx1"/>
          </a:solidFill>
          <a:latin typeface="Arial" pitchFamily="34" charset="0"/>
          <a:ea typeface="+mn-ea"/>
          <a:cs typeface="Arial" pitchFamily="34" charset="0"/>
        </a:defRPr>
      </a:lvl1pPr>
      <a:lvl2pPr marL="360000" indent="-180000" algn="l" rtl="0" eaLnBrk="1" fontAlgn="base" hangingPunct="1">
        <a:spcBef>
          <a:spcPct val="0"/>
        </a:spcBef>
        <a:spcAft>
          <a:spcPct val="0"/>
        </a:spcAft>
        <a:buFont typeface="Arial" pitchFamily="34" charset="0"/>
        <a:buChar char="-"/>
        <a:defRPr>
          <a:solidFill>
            <a:schemeClr val="tx1"/>
          </a:solidFill>
          <a:latin typeface="Arial" pitchFamily="34" charset="0"/>
          <a:cs typeface="Arial" pitchFamily="34" charset="0"/>
        </a:defRPr>
      </a:lvl2pPr>
      <a:lvl3pPr marL="622300" indent="-180975" algn="l" rtl="0" eaLnBrk="1" fontAlgn="base" hangingPunct="1">
        <a:spcBef>
          <a:spcPct val="0"/>
        </a:spcBef>
        <a:spcAft>
          <a:spcPct val="0"/>
        </a:spcAft>
        <a:buFont typeface="Arial" pitchFamily="34" charset="0"/>
        <a:buChar char="•"/>
        <a:defRPr sz="1600">
          <a:solidFill>
            <a:schemeClr val="tx1"/>
          </a:solidFill>
          <a:latin typeface="Arial" pitchFamily="34" charset="0"/>
          <a:cs typeface="Arial" pitchFamily="34" charset="0"/>
        </a:defRPr>
      </a:lvl3pPr>
      <a:lvl4pPr marL="622800" indent="-180000" algn="l" rtl="0" eaLnBrk="1" fontAlgn="base" hangingPunct="1">
        <a:spcBef>
          <a:spcPct val="0"/>
        </a:spcBef>
        <a:spcAft>
          <a:spcPct val="0"/>
        </a:spcAft>
        <a:buChar char="•"/>
        <a:defRPr sz="1600">
          <a:solidFill>
            <a:schemeClr val="tx1"/>
          </a:solidFill>
          <a:latin typeface="Arial" pitchFamily="34" charset="0"/>
          <a:cs typeface="Arial" pitchFamily="34" charset="0"/>
        </a:defRPr>
      </a:lvl4pPr>
      <a:lvl5pPr marL="622800" indent="-180000" algn="l" rtl="0" eaLnBrk="1" fontAlgn="base" hangingPunct="1">
        <a:spcBef>
          <a:spcPct val="0"/>
        </a:spcBef>
        <a:spcAft>
          <a:spcPct val="0"/>
        </a:spcAft>
        <a:buChar char="•"/>
        <a:defRPr sz="1600">
          <a:solidFill>
            <a:schemeClr val="tx1"/>
          </a:solidFill>
          <a:latin typeface="Arial" pitchFamily="34" charset="0"/>
          <a:cs typeface="Arial" pitchFamily="34" charset="0"/>
        </a:defRPr>
      </a:lvl5pPr>
      <a:lvl6pPr marL="1620838" indent="-176213" algn="l" rtl="0" eaLnBrk="1" fontAlgn="base" hangingPunct="1">
        <a:spcBef>
          <a:spcPct val="0"/>
        </a:spcBef>
        <a:spcAft>
          <a:spcPct val="0"/>
        </a:spcAft>
        <a:buChar char="•"/>
        <a:defRPr sz="1400">
          <a:solidFill>
            <a:schemeClr val="tx1"/>
          </a:solidFill>
          <a:latin typeface="+mn-lt"/>
        </a:defRPr>
      </a:lvl6pPr>
      <a:lvl7pPr marL="2078038" indent="-176213" algn="l" rtl="0" eaLnBrk="1" fontAlgn="base" hangingPunct="1">
        <a:spcBef>
          <a:spcPct val="0"/>
        </a:spcBef>
        <a:spcAft>
          <a:spcPct val="0"/>
        </a:spcAft>
        <a:buChar char="•"/>
        <a:defRPr sz="1400">
          <a:solidFill>
            <a:schemeClr val="tx1"/>
          </a:solidFill>
          <a:latin typeface="+mn-lt"/>
        </a:defRPr>
      </a:lvl7pPr>
      <a:lvl8pPr marL="2535238" indent="-176213" algn="l" rtl="0" eaLnBrk="1" fontAlgn="base" hangingPunct="1">
        <a:spcBef>
          <a:spcPct val="0"/>
        </a:spcBef>
        <a:spcAft>
          <a:spcPct val="0"/>
        </a:spcAft>
        <a:buChar char="•"/>
        <a:defRPr sz="1400">
          <a:solidFill>
            <a:schemeClr val="tx1"/>
          </a:solidFill>
          <a:latin typeface="+mn-lt"/>
        </a:defRPr>
      </a:lvl8pPr>
      <a:lvl9pPr marL="2992438" indent="-176213" algn="l" rtl="0" eaLnBrk="1" fontAlgn="base" hangingPunct="1">
        <a:spcBef>
          <a:spcPct val="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0" y="0"/>
            <a:ext cx="9144000" cy="6858000"/>
          </a:xfrm>
          <a:prstGeom prst="rect">
            <a:avLst/>
          </a:prstGeom>
          <a:solidFill>
            <a:schemeClr val="tx2"/>
          </a:solidFill>
          <a:ln w="9525">
            <a:noFill/>
            <a:miter lim="800000"/>
            <a:headEnd/>
            <a:tailEnd/>
          </a:ln>
          <a:effectLst/>
        </p:spPr>
        <p:txBody>
          <a:bodyPr wrap="none" lIns="18000" anchor="t" anchorCtr="0"/>
          <a:lstStyle/>
          <a:p>
            <a:pPr>
              <a:defRPr/>
            </a:pPr>
            <a:endParaRPr lang="en-GB"/>
          </a:p>
        </p:txBody>
      </p:sp>
      <p:sp>
        <p:nvSpPr>
          <p:cNvPr id="11267" name="Rectangle 6"/>
          <p:cNvSpPr>
            <a:spLocks noGrp="1" noChangeArrowheads="1"/>
          </p:cNvSpPr>
          <p:nvPr>
            <p:ph type="title"/>
          </p:nvPr>
        </p:nvSpPr>
        <p:spPr bwMode="auto">
          <a:xfrm>
            <a:off x="314325" y="274638"/>
            <a:ext cx="8415338" cy="1858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title style</a:t>
            </a:r>
          </a:p>
        </p:txBody>
      </p:sp>
      <p:sp>
        <p:nvSpPr>
          <p:cNvPr id="19467" name="Rectangle 11"/>
          <p:cNvSpPr>
            <a:spLocks noChangeArrowheads="1"/>
          </p:cNvSpPr>
          <p:nvPr/>
        </p:nvSpPr>
        <p:spPr bwMode="auto">
          <a:xfrm>
            <a:off x="107950" y="6243638"/>
            <a:ext cx="466725" cy="352425"/>
          </a:xfrm>
          <a:prstGeom prst="rect">
            <a:avLst/>
          </a:prstGeom>
          <a:noFill/>
          <a:ln w="9525">
            <a:noFill/>
            <a:miter lim="800000"/>
            <a:headEnd/>
            <a:tailEnd/>
          </a:ln>
          <a:effectLst/>
        </p:spPr>
        <p:txBody>
          <a:bodyPr lIns="18000" rIns="18000"/>
          <a:lstStyle/>
          <a:p>
            <a:pPr algn="r">
              <a:defRPr/>
            </a:pPr>
            <a:endParaRPr lang="en-GB" sz="1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873" r:id="rId3"/>
  </p:sldLayoutIdLst>
  <p:hf hdr="0"/>
  <p:txStyles>
    <p:titleStyle>
      <a:lvl1pPr algn="l" rtl="0" eaLnBrk="0" fontAlgn="base" hangingPunct="0">
        <a:lnSpc>
          <a:spcPct val="95000"/>
        </a:lnSpc>
        <a:spcBef>
          <a:spcPct val="0"/>
        </a:spcBef>
        <a:spcAft>
          <a:spcPct val="0"/>
        </a:spcAft>
        <a:defRPr sz="3600" b="1">
          <a:solidFill>
            <a:schemeClr val="bg1"/>
          </a:solidFill>
          <a:latin typeface="Arial" pitchFamily="34" charset="0"/>
          <a:ea typeface="+mj-ea"/>
          <a:cs typeface="Arial" pitchFamily="34" charset="0"/>
        </a:defRPr>
      </a:lvl1pPr>
      <a:lvl2pPr algn="l" rtl="0" eaLnBrk="0" fontAlgn="base" hangingPunct="0">
        <a:lnSpc>
          <a:spcPct val="95000"/>
        </a:lnSpc>
        <a:spcBef>
          <a:spcPct val="0"/>
        </a:spcBef>
        <a:spcAft>
          <a:spcPct val="0"/>
        </a:spcAft>
        <a:defRPr sz="3600" b="1">
          <a:solidFill>
            <a:schemeClr val="bg1"/>
          </a:solidFill>
          <a:latin typeface="Arial" charset="0"/>
        </a:defRPr>
      </a:lvl2pPr>
      <a:lvl3pPr algn="l" rtl="0" eaLnBrk="0" fontAlgn="base" hangingPunct="0">
        <a:lnSpc>
          <a:spcPct val="95000"/>
        </a:lnSpc>
        <a:spcBef>
          <a:spcPct val="0"/>
        </a:spcBef>
        <a:spcAft>
          <a:spcPct val="0"/>
        </a:spcAft>
        <a:defRPr sz="3600" b="1">
          <a:solidFill>
            <a:schemeClr val="bg1"/>
          </a:solidFill>
          <a:latin typeface="Arial" charset="0"/>
        </a:defRPr>
      </a:lvl3pPr>
      <a:lvl4pPr algn="l" rtl="0" eaLnBrk="0" fontAlgn="base" hangingPunct="0">
        <a:lnSpc>
          <a:spcPct val="95000"/>
        </a:lnSpc>
        <a:spcBef>
          <a:spcPct val="0"/>
        </a:spcBef>
        <a:spcAft>
          <a:spcPct val="0"/>
        </a:spcAft>
        <a:defRPr sz="3600" b="1">
          <a:solidFill>
            <a:schemeClr val="bg1"/>
          </a:solidFill>
          <a:latin typeface="Arial" charset="0"/>
        </a:defRPr>
      </a:lvl4pPr>
      <a:lvl5pPr algn="l" rtl="0" eaLnBrk="0" fontAlgn="base" hangingPunct="0">
        <a:lnSpc>
          <a:spcPct val="95000"/>
        </a:lnSpc>
        <a:spcBef>
          <a:spcPct val="0"/>
        </a:spcBef>
        <a:spcAft>
          <a:spcPct val="0"/>
        </a:spcAft>
        <a:defRPr sz="3600" b="1">
          <a:solidFill>
            <a:schemeClr val="bg1"/>
          </a:solidFill>
          <a:latin typeface="Arial" charset="0"/>
        </a:defRPr>
      </a:lvl5pPr>
      <a:lvl6pPr marL="457200" algn="l" rtl="0" fontAlgn="base">
        <a:lnSpc>
          <a:spcPct val="95000"/>
        </a:lnSpc>
        <a:spcBef>
          <a:spcPct val="0"/>
        </a:spcBef>
        <a:spcAft>
          <a:spcPct val="0"/>
        </a:spcAft>
        <a:defRPr sz="3600" b="1">
          <a:solidFill>
            <a:schemeClr val="bg1"/>
          </a:solidFill>
          <a:latin typeface="Arial" charset="0"/>
        </a:defRPr>
      </a:lvl6pPr>
      <a:lvl7pPr marL="914400" algn="l" rtl="0" fontAlgn="base">
        <a:lnSpc>
          <a:spcPct val="95000"/>
        </a:lnSpc>
        <a:spcBef>
          <a:spcPct val="0"/>
        </a:spcBef>
        <a:spcAft>
          <a:spcPct val="0"/>
        </a:spcAft>
        <a:defRPr sz="3600" b="1">
          <a:solidFill>
            <a:schemeClr val="bg1"/>
          </a:solidFill>
          <a:latin typeface="Arial" charset="0"/>
        </a:defRPr>
      </a:lvl7pPr>
      <a:lvl8pPr marL="1371600" algn="l" rtl="0" fontAlgn="base">
        <a:lnSpc>
          <a:spcPct val="95000"/>
        </a:lnSpc>
        <a:spcBef>
          <a:spcPct val="0"/>
        </a:spcBef>
        <a:spcAft>
          <a:spcPct val="0"/>
        </a:spcAft>
        <a:defRPr sz="3600" b="1">
          <a:solidFill>
            <a:schemeClr val="bg1"/>
          </a:solidFill>
          <a:latin typeface="Arial" charset="0"/>
        </a:defRPr>
      </a:lvl8pPr>
      <a:lvl9pPr marL="1828800" algn="l" rtl="0" fontAlgn="base">
        <a:lnSpc>
          <a:spcPct val="95000"/>
        </a:lnSpc>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0"/>
        </a:spcBef>
        <a:spcAft>
          <a:spcPct val="0"/>
        </a:spcAft>
        <a:defRPr b="1">
          <a:solidFill>
            <a:schemeClr val="tx1"/>
          </a:solidFill>
          <a:latin typeface="+mn-lt"/>
          <a:ea typeface="+mn-ea"/>
          <a:cs typeface="+mn-cs"/>
        </a:defRPr>
      </a:lvl1pPr>
      <a:lvl2pPr marL="179388" indent="-177800" algn="l" rtl="0" eaLnBrk="0" fontAlgn="base" hangingPunct="0">
        <a:spcBef>
          <a:spcPct val="0"/>
        </a:spcBef>
        <a:spcAft>
          <a:spcPct val="0"/>
        </a:spcAft>
        <a:buChar char="•"/>
        <a:defRPr b="1">
          <a:solidFill>
            <a:schemeClr val="tx1"/>
          </a:solidFill>
          <a:latin typeface="+mn-lt"/>
        </a:defRPr>
      </a:lvl2pPr>
      <a:lvl3pPr marL="455613" indent="-96838" algn="l" rtl="0" eaLnBrk="0" fontAlgn="base" hangingPunct="0">
        <a:spcBef>
          <a:spcPct val="0"/>
        </a:spcBef>
        <a:spcAft>
          <a:spcPct val="0"/>
        </a:spcAft>
        <a:buFont typeface="Arial" charset="0"/>
        <a:buChar char="-"/>
        <a:defRPr b="1">
          <a:solidFill>
            <a:schemeClr val="tx1"/>
          </a:solidFill>
          <a:latin typeface="+mn-lt"/>
        </a:defRPr>
      </a:lvl3pPr>
      <a:lvl4pPr marL="808038" indent="-173038" algn="l" rtl="0" eaLnBrk="0" fontAlgn="base" hangingPunct="0">
        <a:spcBef>
          <a:spcPct val="0"/>
        </a:spcBef>
        <a:spcAft>
          <a:spcPct val="0"/>
        </a:spcAft>
        <a:buChar char="•"/>
        <a:defRPr sz="1600" b="1">
          <a:solidFill>
            <a:schemeClr val="tx1"/>
          </a:solidFill>
          <a:latin typeface="+mn-lt"/>
        </a:defRPr>
      </a:lvl4pPr>
      <a:lvl5pPr marL="1163638" indent="-176213" algn="l" rtl="0" eaLnBrk="0" fontAlgn="base" hangingPunct="0">
        <a:spcBef>
          <a:spcPct val="0"/>
        </a:spcBef>
        <a:spcAft>
          <a:spcPct val="0"/>
        </a:spcAft>
        <a:buChar char="•"/>
        <a:defRPr sz="1400" b="1">
          <a:solidFill>
            <a:schemeClr val="tx1"/>
          </a:solidFill>
          <a:latin typeface="+mn-lt"/>
        </a:defRPr>
      </a:lvl5pPr>
      <a:lvl6pPr marL="1620838" indent="-176213" algn="l" rtl="0" fontAlgn="base">
        <a:spcBef>
          <a:spcPct val="0"/>
        </a:spcBef>
        <a:spcAft>
          <a:spcPct val="0"/>
        </a:spcAft>
        <a:buChar char="•"/>
        <a:defRPr sz="1400" b="1">
          <a:solidFill>
            <a:schemeClr val="tx1"/>
          </a:solidFill>
          <a:latin typeface="+mn-lt"/>
        </a:defRPr>
      </a:lvl6pPr>
      <a:lvl7pPr marL="2078038" indent="-176213" algn="l" rtl="0" fontAlgn="base">
        <a:spcBef>
          <a:spcPct val="0"/>
        </a:spcBef>
        <a:spcAft>
          <a:spcPct val="0"/>
        </a:spcAft>
        <a:buChar char="•"/>
        <a:defRPr sz="1400" b="1">
          <a:solidFill>
            <a:schemeClr val="tx1"/>
          </a:solidFill>
          <a:latin typeface="+mn-lt"/>
        </a:defRPr>
      </a:lvl7pPr>
      <a:lvl8pPr marL="2535238" indent="-176213" algn="l" rtl="0" fontAlgn="base">
        <a:spcBef>
          <a:spcPct val="0"/>
        </a:spcBef>
        <a:spcAft>
          <a:spcPct val="0"/>
        </a:spcAft>
        <a:buChar char="•"/>
        <a:defRPr sz="1400" b="1">
          <a:solidFill>
            <a:schemeClr val="tx1"/>
          </a:solidFill>
          <a:latin typeface="+mn-lt"/>
        </a:defRPr>
      </a:lvl8pPr>
      <a:lvl9pPr marL="2992438" indent="-176213" algn="l" rtl="0" fontAlgn="base">
        <a:spcBef>
          <a:spcPct val="0"/>
        </a:spcBef>
        <a:spcAft>
          <a:spcPct val="0"/>
        </a:spcAft>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5" name="Rectangle 7"/>
          <p:cNvSpPr>
            <a:spLocks noChangeArrowheads="1"/>
          </p:cNvSpPr>
          <p:nvPr/>
        </p:nvSpPr>
        <p:spPr bwMode="auto">
          <a:xfrm>
            <a:off x="0" y="0"/>
            <a:ext cx="9144000" cy="6858000"/>
          </a:xfrm>
          <a:prstGeom prst="rect">
            <a:avLst/>
          </a:prstGeom>
          <a:solidFill>
            <a:schemeClr val="accent1"/>
          </a:solidFill>
          <a:ln w="9525">
            <a:noFill/>
            <a:miter lim="800000"/>
            <a:headEnd/>
            <a:tailEnd/>
          </a:ln>
          <a:effectLst/>
        </p:spPr>
        <p:txBody>
          <a:bodyPr wrap="none" anchor="ctr"/>
          <a:lstStyle/>
          <a:p>
            <a:pPr>
              <a:defRPr/>
            </a:pPr>
            <a:endParaRPr lang="en-GB"/>
          </a:p>
        </p:txBody>
      </p:sp>
      <p:sp>
        <p:nvSpPr>
          <p:cNvPr id="10243" name="Rectangle 2"/>
          <p:cNvSpPr>
            <a:spLocks noGrp="1" noChangeArrowheads="1"/>
          </p:cNvSpPr>
          <p:nvPr>
            <p:ph type="title"/>
          </p:nvPr>
        </p:nvSpPr>
        <p:spPr bwMode="auto">
          <a:xfrm>
            <a:off x="314325" y="274638"/>
            <a:ext cx="8415338" cy="1858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title style</a:t>
            </a:r>
          </a:p>
        </p:txBody>
      </p:sp>
    </p:spTree>
  </p:cSld>
  <p:clrMap bg1="lt1" tx1="dk1" bg2="lt2" tx2="dk2" accent1="accent1" accent2="accent2" accent3="accent3" accent4="accent4" accent5="accent5" accent6="accent6" hlink="hlink" folHlink="folHlink"/>
  <p:sldLayoutIdLst>
    <p:sldLayoutId id="2147483861" r:id="rId1"/>
    <p:sldLayoutId id="2147483857" r:id="rId2"/>
    <p:sldLayoutId id="2147483862" r:id="rId3"/>
  </p:sldLayoutIdLst>
  <p:hf hdr="0"/>
  <p:txStyles>
    <p:titleStyle>
      <a:lvl1pPr algn="l" rtl="0" eaLnBrk="0" fontAlgn="base" hangingPunct="0">
        <a:lnSpc>
          <a:spcPct val="95000"/>
        </a:lnSpc>
        <a:spcBef>
          <a:spcPct val="0"/>
        </a:spcBef>
        <a:spcAft>
          <a:spcPct val="0"/>
        </a:spcAft>
        <a:defRPr sz="3600" b="1">
          <a:solidFill>
            <a:schemeClr val="bg1"/>
          </a:solidFill>
          <a:latin typeface="Arial" pitchFamily="34" charset="0"/>
          <a:ea typeface="+mj-ea"/>
          <a:cs typeface="Arial" pitchFamily="34" charset="0"/>
        </a:defRPr>
      </a:lvl1pPr>
      <a:lvl2pPr algn="l" rtl="0" eaLnBrk="0" fontAlgn="base" hangingPunct="0">
        <a:lnSpc>
          <a:spcPct val="95000"/>
        </a:lnSpc>
        <a:spcBef>
          <a:spcPct val="0"/>
        </a:spcBef>
        <a:spcAft>
          <a:spcPct val="0"/>
        </a:spcAft>
        <a:defRPr sz="3600" b="1">
          <a:solidFill>
            <a:schemeClr val="bg1"/>
          </a:solidFill>
          <a:latin typeface="Arial" charset="0"/>
        </a:defRPr>
      </a:lvl2pPr>
      <a:lvl3pPr algn="l" rtl="0" eaLnBrk="0" fontAlgn="base" hangingPunct="0">
        <a:lnSpc>
          <a:spcPct val="95000"/>
        </a:lnSpc>
        <a:spcBef>
          <a:spcPct val="0"/>
        </a:spcBef>
        <a:spcAft>
          <a:spcPct val="0"/>
        </a:spcAft>
        <a:defRPr sz="3600" b="1">
          <a:solidFill>
            <a:schemeClr val="bg1"/>
          </a:solidFill>
          <a:latin typeface="Arial" charset="0"/>
        </a:defRPr>
      </a:lvl3pPr>
      <a:lvl4pPr algn="l" rtl="0" eaLnBrk="0" fontAlgn="base" hangingPunct="0">
        <a:lnSpc>
          <a:spcPct val="95000"/>
        </a:lnSpc>
        <a:spcBef>
          <a:spcPct val="0"/>
        </a:spcBef>
        <a:spcAft>
          <a:spcPct val="0"/>
        </a:spcAft>
        <a:defRPr sz="3600" b="1">
          <a:solidFill>
            <a:schemeClr val="bg1"/>
          </a:solidFill>
          <a:latin typeface="Arial" charset="0"/>
        </a:defRPr>
      </a:lvl4pPr>
      <a:lvl5pPr algn="l" rtl="0" eaLnBrk="0" fontAlgn="base" hangingPunct="0">
        <a:lnSpc>
          <a:spcPct val="95000"/>
        </a:lnSpc>
        <a:spcBef>
          <a:spcPct val="0"/>
        </a:spcBef>
        <a:spcAft>
          <a:spcPct val="0"/>
        </a:spcAft>
        <a:defRPr sz="3600" b="1">
          <a:solidFill>
            <a:schemeClr val="bg1"/>
          </a:solidFill>
          <a:latin typeface="Arial" charset="0"/>
        </a:defRPr>
      </a:lvl5pPr>
      <a:lvl6pPr marL="457200" algn="l" rtl="0" fontAlgn="base">
        <a:lnSpc>
          <a:spcPct val="95000"/>
        </a:lnSpc>
        <a:spcBef>
          <a:spcPct val="0"/>
        </a:spcBef>
        <a:spcAft>
          <a:spcPct val="0"/>
        </a:spcAft>
        <a:defRPr sz="3600" b="1">
          <a:solidFill>
            <a:schemeClr val="bg1"/>
          </a:solidFill>
          <a:latin typeface="Arial" charset="0"/>
        </a:defRPr>
      </a:lvl6pPr>
      <a:lvl7pPr marL="914400" algn="l" rtl="0" fontAlgn="base">
        <a:lnSpc>
          <a:spcPct val="95000"/>
        </a:lnSpc>
        <a:spcBef>
          <a:spcPct val="0"/>
        </a:spcBef>
        <a:spcAft>
          <a:spcPct val="0"/>
        </a:spcAft>
        <a:defRPr sz="3600" b="1">
          <a:solidFill>
            <a:schemeClr val="bg1"/>
          </a:solidFill>
          <a:latin typeface="Arial" charset="0"/>
        </a:defRPr>
      </a:lvl7pPr>
      <a:lvl8pPr marL="1371600" algn="l" rtl="0" fontAlgn="base">
        <a:lnSpc>
          <a:spcPct val="95000"/>
        </a:lnSpc>
        <a:spcBef>
          <a:spcPct val="0"/>
        </a:spcBef>
        <a:spcAft>
          <a:spcPct val="0"/>
        </a:spcAft>
        <a:defRPr sz="3600" b="1">
          <a:solidFill>
            <a:schemeClr val="bg1"/>
          </a:solidFill>
          <a:latin typeface="Arial" charset="0"/>
        </a:defRPr>
      </a:lvl8pPr>
      <a:lvl9pPr marL="1828800" algn="l" rtl="0" fontAlgn="base">
        <a:lnSpc>
          <a:spcPct val="95000"/>
        </a:lnSpc>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0"/>
        </a:spcBef>
        <a:spcAft>
          <a:spcPct val="0"/>
        </a:spcAft>
        <a:defRPr b="1">
          <a:solidFill>
            <a:schemeClr val="tx1"/>
          </a:solidFill>
          <a:latin typeface="+mn-lt"/>
          <a:ea typeface="+mn-ea"/>
          <a:cs typeface="+mn-cs"/>
        </a:defRPr>
      </a:lvl1pPr>
      <a:lvl2pPr marL="179388" indent="-177800" algn="l" rtl="0" eaLnBrk="0" fontAlgn="base" hangingPunct="0">
        <a:spcBef>
          <a:spcPct val="0"/>
        </a:spcBef>
        <a:spcAft>
          <a:spcPct val="0"/>
        </a:spcAft>
        <a:buChar char="•"/>
        <a:defRPr b="1">
          <a:solidFill>
            <a:schemeClr val="tx1"/>
          </a:solidFill>
          <a:latin typeface="+mn-lt"/>
        </a:defRPr>
      </a:lvl2pPr>
      <a:lvl3pPr marL="455613" indent="-96838" algn="l" rtl="0" eaLnBrk="0" fontAlgn="base" hangingPunct="0">
        <a:spcBef>
          <a:spcPct val="0"/>
        </a:spcBef>
        <a:spcAft>
          <a:spcPct val="0"/>
        </a:spcAft>
        <a:buFont typeface="Arial" charset="0"/>
        <a:buChar char="-"/>
        <a:defRPr b="1">
          <a:solidFill>
            <a:schemeClr val="tx1"/>
          </a:solidFill>
          <a:latin typeface="+mn-lt"/>
        </a:defRPr>
      </a:lvl3pPr>
      <a:lvl4pPr marL="808038" indent="-173038" algn="l" rtl="0" eaLnBrk="0" fontAlgn="base" hangingPunct="0">
        <a:spcBef>
          <a:spcPct val="0"/>
        </a:spcBef>
        <a:spcAft>
          <a:spcPct val="0"/>
        </a:spcAft>
        <a:buChar char="•"/>
        <a:defRPr sz="1600" b="1">
          <a:solidFill>
            <a:schemeClr val="tx1"/>
          </a:solidFill>
          <a:latin typeface="+mn-lt"/>
        </a:defRPr>
      </a:lvl4pPr>
      <a:lvl5pPr marL="1163638" indent="-176213" algn="l" rtl="0" eaLnBrk="0" fontAlgn="base" hangingPunct="0">
        <a:spcBef>
          <a:spcPct val="0"/>
        </a:spcBef>
        <a:spcAft>
          <a:spcPct val="0"/>
        </a:spcAft>
        <a:buChar char="•"/>
        <a:defRPr sz="1400" b="1">
          <a:solidFill>
            <a:schemeClr val="tx1"/>
          </a:solidFill>
          <a:latin typeface="+mn-lt"/>
        </a:defRPr>
      </a:lvl5pPr>
      <a:lvl6pPr marL="1620838" indent="-176213" algn="l" rtl="0" fontAlgn="base">
        <a:spcBef>
          <a:spcPct val="0"/>
        </a:spcBef>
        <a:spcAft>
          <a:spcPct val="0"/>
        </a:spcAft>
        <a:buChar char="•"/>
        <a:defRPr sz="1400" b="1">
          <a:solidFill>
            <a:schemeClr val="tx1"/>
          </a:solidFill>
          <a:latin typeface="+mn-lt"/>
        </a:defRPr>
      </a:lvl6pPr>
      <a:lvl7pPr marL="2078038" indent="-176213" algn="l" rtl="0" fontAlgn="base">
        <a:spcBef>
          <a:spcPct val="0"/>
        </a:spcBef>
        <a:spcAft>
          <a:spcPct val="0"/>
        </a:spcAft>
        <a:buChar char="•"/>
        <a:defRPr sz="1400" b="1">
          <a:solidFill>
            <a:schemeClr val="tx1"/>
          </a:solidFill>
          <a:latin typeface="+mn-lt"/>
        </a:defRPr>
      </a:lvl7pPr>
      <a:lvl8pPr marL="2535238" indent="-176213" algn="l" rtl="0" fontAlgn="base">
        <a:spcBef>
          <a:spcPct val="0"/>
        </a:spcBef>
        <a:spcAft>
          <a:spcPct val="0"/>
        </a:spcAft>
        <a:buChar char="•"/>
        <a:defRPr sz="1400" b="1">
          <a:solidFill>
            <a:schemeClr val="tx1"/>
          </a:solidFill>
          <a:latin typeface="+mn-lt"/>
        </a:defRPr>
      </a:lvl8pPr>
      <a:lvl9pPr marL="2992438" indent="-176213" algn="l" rtl="0" fontAlgn="base">
        <a:spcBef>
          <a:spcPct val="0"/>
        </a:spcBef>
        <a:spcAft>
          <a:spcPct val="0"/>
        </a:spcAft>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8725" name="Rectangle 5"/>
          <p:cNvSpPr>
            <a:spLocks noChangeArrowheads="1"/>
          </p:cNvSpPr>
          <p:nvPr/>
        </p:nvSpPr>
        <p:spPr bwMode="auto">
          <a:xfrm>
            <a:off x="0" y="0"/>
            <a:ext cx="9144000" cy="6858000"/>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12291" name="Rectangle 6"/>
          <p:cNvSpPr>
            <a:spLocks noGrp="1" noChangeArrowheads="1"/>
          </p:cNvSpPr>
          <p:nvPr>
            <p:ph type="title"/>
          </p:nvPr>
        </p:nvSpPr>
        <p:spPr bwMode="auto">
          <a:xfrm>
            <a:off x="314325" y="274638"/>
            <a:ext cx="8415338" cy="1858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title style</a:t>
            </a:r>
          </a:p>
        </p:txBody>
      </p:sp>
    </p:spTree>
  </p:cSld>
  <p:clrMap bg1="lt1" tx1="dk1" bg2="lt2" tx2="dk2" accent1="accent1" accent2="accent2" accent3="accent3" accent4="accent4" accent5="accent5" accent6="accent6" hlink="hlink" folHlink="folHlink"/>
  <p:sldLayoutIdLst>
    <p:sldLayoutId id="2147483879" r:id="rId1"/>
    <p:sldLayoutId id="2147483868" r:id="rId2"/>
    <p:sldLayoutId id="2147483884" r:id="rId3"/>
  </p:sldLayoutIdLst>
  <p:hf hdr="0"/>
  <p:txStyles>
    <p:titleStyle>
      <a:lvl1pPr algn="l" rtl="0" eaLnBrk="0" fontAlgn="base" hangingPunct="0">
        <a:lnSpc>
          <a:spcPct val="95000"/>
        </a:lnSpc>
        <a:spcBef>
          <a:spcPct val="0"/>
        </a:spcBef>
        <a:spcAft>
          <a:spcPct val="0"/>
        </a:spcAft>
        <a:defRPr sz="3600" b="1">
          <a:solidFill>
            <a:schemeClr val="bg1"/>
          </a:solidFill>
          <a:latin typeface="Arial" pitchFamily="34" charset="0"/>
          <a:ea typeface="+mj-ea"/>
          <a:cs typeface="Arial" pitchFamily="34" charset="0"/>
        </a:defRPr>
      </a:lvl1pPr>
      <a:lvl2pPr algn="l" rtl="0" eaLnBrk="0" fontAlgn="base" hangingPunct="0">
        <a:lnSpc>
          <a:spcPct val="95000"/>
        </a:lnSpc>
        <a:spcBef>
          <a:spcPct val="0"/>
        </a:spcBef>
        <a:spcAft>
          <a:spcPct val="0"/>
        </a:spcAft>
        <a:defRPr sz="3600" b="1">
          <a:solidFill>
            <a:schemeClr val="bg1"/>
          </a:solidFill>
          <a:latin typeface="Arial" charset="0"/>
          <a:cs typeface="Arial" charset="0"/>
        </a:defRPr>
      </a:lvl2pPr>
      <a:lvl3pPr algn="l" rtl="0" eaLnBrk="0" fontAlgn="base" hangingPunct="0">
        <a:lnSpc>
          <a:spcPct val="95000"/>
        </a:lnSpc>
        <a:spcBef>
          <a:spcPct val="0"/>
        </a:spcBef>
        <a:spcAft>
          <a:spcPct val="0"/>
        </a:spcAft>
        <a:defRPr sz="3600" b="1">
          <a:solidFill>
            <a:schemeClr val="bg1"/>
          </a:solidFill>
          <a:latin typeface="Arial" charset="0"/>
          <a:cs typeface="Arial" charset="0"/>
        </a:defRPr>
      </a:lvl3pPr>
      <a:lvl4pPr algn="l" rtl="0" eaLnBrk="0" fontAlgn="base" hangingPunct="0">
        <a:lnSpc>
          <a:spcPct val="95000"/>
        </a:lnSpc>
        <a:spcBef>
          <a:spcPct val="0"/>
        </a:spcBef>
        <a:spcAft>
          <a:spcPct val="0"/>
        </a:spcAft>
        <a:defRPr sz="3600" b="1">
          <a:solidFill>
            <a:schemeClr val="bg1"/>
          </a:solidFill>
          <a:latin typeface="Arial" charset="0"/>
          <a:cs typeface="Arial" charset="0"/>
        </a:defRPr>
      </a:lvl4pPr>
      <a:lvl5pPr algn="l" rtl="0" eaLnBrk="0" fontAlgn="base" hangingPunct="0">
        <a:lnSpc>
          <a:spcPct val="95000"/>
        </a:lnSpc>
        <a:spcBef>
          <a:spcPct val="0"/>
        </a:spcBef>
        <a:spcAft>
          <a:spcPct val="0"/>
        </a:spcAft>
        <a:defRPr sz="3600" b="1">
          <a:solidFill>
            <a:schemeClr val="bg1"/>
          </a:solidFill>
          <a:latin typeface="Arial" charset="0"/>
          <a:cs typeface="Arial" charset="0"/>
        </a:defRPr>
      </a:lvl5pPr>
      <a:lvl6pPr marL="457200" algn="l" rtl="0" fontAlgn="base">
        <a:lnSpc>
          <a:spcPct val="95000"/>
        </a:lnSpc>
        <a:spcBef>
          <a:spcPct val="0"/>
        </a:spcBef>
        <a:spcAft>
          <a:spcPct val="0"/>
        </a:spcAft>
        <a:defRPr sz="3600" b="1">
          <a:solidFill>
            <a:schemeClr val="bg1"/>
          </a:solidFill>
          <a:latin typeface="Arial" charset="0"/>
          <a:cs typeface="Arial" charset="0"/>
        </a:defRPr>
      </a:lvl6pPr>
      <a:lvl7pPr marL="914400" algn="l" rtl="0" fontAlgn="base">
        <a:lnSpc>
          <a:spcPct val="95000"/>
        </a:lnSpc>
        <a:spcBef>
          <a:spcPct val="0"/>
        </a:spcBef>
        <a:spcAft>
          <a:spcPct val="0"/>
        </a:spcAft>
        <a:defRPr sz="3600" b="1">
          <a:solidFill>
            <a:schemeClr val="bg1"/>
          </a:solidFill>
          <a:latin typeface="Arial" charset="0"/>
          <a:cs typeface="Arial" charset="0"/>
        </a:defRPr>
      </a:lvl7pPr>
      <a:lvl8pPr marL="1371600" algn="l" rtl="0" fontAlgn="base">
        <a:lnSpc>
          <a:spcPct val="95000"/>
        </a:lnSpc>
        <a:spcBef>
          <a:spcPct val="0"/>
        </a:spcBef>
        <a:spcAft>
          <a:spcPct val="0"/>
        </a:spcAft>
        <a:defRPr sz="3600" b="1">
          <a:solidFill>
            <a:schemeClr val="bg1"/>
          </a:solidFill>
          <a:latin typeface="Arial" charset="0"/>
          <a:cs typeface="Arial" charset="0"/>
        </a:defRPr>
      </a:lvl8pPr>
      <a:lvl9pPr marL="1828800" algn="l" rtl="0" fontAlgn="base">
        <a:lnSpc>
          <a:spcPct val="95000"/>
        </a:lnSpc>
        <a:spcBef>
          <a:spcPct val="0"/>
        </a:spcBef>
        <a:spcAft>
          <a:spcPct val="0"/>
        </a:spcAft>
        <a:defRPr sz="3600" b="1">
          <a:solidFill>
            <a:schemeClr val="bg1"/>
          </a:solidFill>
          <a:latin typeface="Arial" charset="0"/>
          <a:cs typeface="Arial" charset="0"/>
        </a:defRPr>
      </a:lvl9pPr>
    </p:titleStyle>
    <p:bodyStyle>
      <a:lvl1pPr marL="342900" indent="-342900" algn="l" rtl="0" eaLnBrk="0" fontAlgn="base" hangingPunct="0">
        <a:spcBef>
          <a:spcPct val="0"/>
        </a:spcBef>
        <a:spcAft>
          <a:spcPct val="0"/>
        </a:spcAft>
        <a:defRPr b="1">
          <a:solidFill>
            <a:schemeClr val="tx1"/>
          </a:solidFill>
          <a:latin typeface="+mn-lt"/>
          <a:ea typeface="+mn-ea"/>
          <a:cs typeface="+mn-cs"/>
        </a:defRPr>
      </a:lvl1pPr>
      <a:lvl2pPr marL="179388" indent="-177800" algn="l" rtl="0" eaLnBrk="0" fontAlgn="base" hangingPunct="0">
        <a:spcBef>
          <a:spcPct val="0"/>
        </a:spcBef>
        <a:spcAft>
          <a:spcPct val="0"/>
        </a:spcAft>
        <a:buChar char="•"/>
        <a:defRPr b="1">
          <a:solidFill>
            <a:schemeClr val="tx1"/>
          </a:solidFill>
          <a:latin typeface="+mn-lt"/>
          <a:cs typeface="+mn-cs"/>
        </a:defRPr>
      </a:lvl2pPr>
      <a:lvl3pPr marL="455613" indent="-96838" algn="l" rtl="0" eaLnBrk="0" fontAlgn="base" hangingPunct="0">
        <a:spcBef>
          <a:spcPct val="0"/>
        </a:spcBef>
        <a:spcAft>
          <a:spcPct val="0"/>
        </a:spcAft>
        <a:buFont typeface="Arial" charset="0"/>
        <a:buChar char="-"/>
        <a:defRPr b="1">
          <a:solidFill>
            <a:schemeClr val="tx1"/>
          </a:solidFill>
          <a:latin typeface="+mn-lt"/>
          <a:cs typeface="+mn-cs"/>
        </a:defRPr>
      </a:lvl3pPr>
      <a:lvl4pPr marL="808038" indent="-173038" algn="l" rtl="0" eaLnBrk="0" fontAlgn="base" hangingPunct="0">
        <a:spcBef>
          <a:spcPct val="0"/>
        </a:spcBef>
        <a:spcAft>
          <a:spcPct val="0"/>
        </a:spcAft>
        <a:buChar char="•"/>
        <a:defRPr sz="1600" b="1">
          <a:solidFill>
            <a:schemeClr val="tx1"/>
          </a:solidFill>
          <a:latin typeface="+mn-lt"/>
          <a:cs typeface="+mn-cs"/>
        </a:defRPr>
      </a:lvl4pPr>
      <a:lvl5pPr marL="1163638" indent="-176213" algn="l" rtl="0" eaLnBrk="0" fontAlgn="base" hangingPunct="0">
        <a:spcBef>
          <a:spcPct val="0"/>
        </a:spcBef>
        <a:spcAft>
          <a:spcPct val="0"/>
        </a:spcAft>
        <a:buChar char="•"/>
        <a:defRPr sz="1400" b="1">
          <a:solidFill>
            <a:schemeClr val="tx1"/>
          </a:solidFill>
          <a:latin typeface="+mn-lt"/>
          <a:cs typeface="+mn-cs"/>
        </a:defRPr>
      </a:lvl5pPr>
      <a:lvl6pPr marL="1620838" indent="-176213" algn="l" rtl="0" fontAlgn="base">
        <a:spcBef>
          <a:spcPct val="0"/>
        </a:spcBef>
        <a:spcAft>
          <a:spcPct val="0"/>
        </a:spcAft>
        <a:buChar char="•"/>
        <a:defRPr sz="1400" b="1">
          <a:solidFill>
            <a:schemeClr val="tx1"/>
          </a:solidFill>
          <a:latin typeface="+mn-lt"/>
          <a:cs typeface="+mn-cs"/>
        </a:defRPr>
      </a:lvl6pPr>
      <a:lvl7pPr marL="2078038" indent="-176213" algn="l" rtl="0" fontAlgn="base">
        <a:spcBef>
          <a:spcPct val="0"/>
        </a:spcBef>
        <a:spcAft>
          <a:spcPct val="0"/>
        </a:spcAft>
        <a:buChar char="•"/>
        <a:defRPr sz="1400" b="1">
          <a:solidFill>
            <a:schemeClr val="tx1"/>
          </a:solidFill>
          <a:latin typeface="+mn-lt"/>
          <a:cs typeface="+mn-cs"/>
        </a:defRPr>
      </a:lvl7pPr>
      <a:lvl8pPr marL="2535238" indent="-176213" algn="l" rtl="0" fontAlgn="base">
        <a:spcBef>
          <a:spcPct val="0"/>
        </a:spcBef>
        <a:spcAft>
          <a:spcPct val="0"/>
        </a:spcAft>
        <a:buChar char="•"/>
        <a:defRPr sz="1400" b="1">
          <a:solidFill>
            <a:schemeClr val="tx1"/>
          </a:solidFill>
          <a:latin typeface="+mn-lt"/>
          <a:cs typeface="+mn-cs"/>
        </a:defRPr>
      </a:lvl8pPr>
      <a:lvl9pPr marL="2992438" indent="-176213" algn="l" rtl="0" fontAlgn="base">
        <a:spcBef>
          <a:spcPct val="0"/>
        </a:spcBef>
        <a:spcAft>
          <a:spcPct val="0"/>
        </a:spcAft>
        <a:buChar char="•"/>
        <a:defRPr sz="14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7" name="Rectangle 6"/>
          <p:cNvSpPr>
            <a:spLocks noGrp="1" noChangeArrowheads="1"/>
          </p:cNvSpPr>
          <p:nvPr>
            <p:ph type="title"/>
          </p:nvPr>
        </p:nvSpPr>
        <p:spPr bwMode="auto">
          <a:xfrm>
            <a:off x="314325" y="274638"/>
            <a:ext cx="4678363" cy="16541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title</a:t>
            </a: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Lst>
  <p:hf hdr="0"/>
  <p:txStyles>
    <p:titleStyle>
      <a:lvl1pPr algn="l" rtl="0" eaLnBrk="0" fontAlgn="base" hangingPunct="0">
        <a:lnSpc>
          <a:spcPct val="95000"/>
        </a:lnSpc>
        <a:spcBef>
          <a:spcPct val="0"/>
        </a:spcBef>
        <a:spcAft>
          <a:spcPct val="0"/>
        </a:spcAft>
        <a:defRPr sz="3600" b="1">
          <a:solidFill>
            <a:schemeClr val="tx2"/>
          </a:solidFill>
          <a:latin typeface="Arial" pitchFamily="34" charset="0"/>
          <a:ea typeface="+mj-ea"/>
          <a:cs typeface="Arial" pitchFamily="34" charset="0"/>
        </a:defRPr>
      </a:lvl1pPr>
      <a:lvl2pPr algn="l" rtl="0" eaLnBrk="0" fontAlgn="base" hangingPunct="0">
        <a:lnSpc>
          <a:spcPct val="95000"/>
        </a:lnSpc>
        <a:spcBef>
          <a:spcPct val="0"/>
        </a:spcBef>
        <a:spcAft>
          <a:spcPct val="0"/>
        </a:spcAft>
        <a:defRPr sz="3600" b="1">
          <a:solidFill>
            <a:schemeClr val="tx2"/>
          </a:solidFill>
          <a:latin typeface="Arial" charset="0"/>
        </a:defRPr>
      </a:lvl2pPr>
      <a:lvl3pPr algn="l" rtl="0" eaLnBrk="0" fontAlgn="base" hangingPunct="0">
        <a:lnSpc>
          <a:spcPct val="95000"/>
        </a:lnSpc>
        <a:spcBef>
          <a:spcPct val="0"/>
        </a:spcBef>
        <a:spcAft>
          <a:spcPct val="0"/>
        </a:spcAft>
        <a:defRPr sz="3600" b="1">
          <a:solidFill>
            <a:schemeClr val="tx2"/>
          </a:solidFill>
          <a:latin typeface="Arial" charset="0"/>
        </a:defRPr>
      </a:lvl3pPr>
      <a:lvl4pPr algn="l" rtl="0" eaLnBrk="0" fontAlgn="base" hangingPunct="0">
        <a:lnSpc>
          <a:spcPct val="95000"/>
        </a:lnSpc>
        <a:spcBef>
          <a:spcPct val="0"/>
        </a:spcBef>
        <a:spcAft>
          <a:spcPct val="0"/>
        </a:spcAft>
        <a:defRPr sz="3600" b="1">
          <a:solidFill>
            <a:schemeClr val="tx2"/>
          </a:solidFill>
          <a:latin typeface="Arial" charset="0"/>
        </a:defRPr>
      </a:lvl4pPr>
      <a:lvl5pPr algn="l" rtl="0" eaLnBrk="0" fontAlgn="base" hangingPunct="0">
        <a:lnSpc>
          <a:spcPct val="95000"/>
        </a:lnSpc>
        <a:spcBef>
          <a:spcPct val="0"/>
        </a:spcBef>
        <a:spcAft>
          <a:spcPct val="0"/>
        </a:spcAft>
        <a:defRPr sz="3600" b="1">
          <a:solidFill>
            <a:schemeClr val="tx2"/>
          </a:solidFill>
          <a:latin typeface="Arial" charset="0"/>
        </a:defRPr>
      </a:lvl5pPr>
      <a:lvl6pPr marL="457200" algn="l" rtl="0" fontAlgn="base">
        <a:lnSpc>
          <a:spcPct val="95000"/>
        </a:lnSpc>
        <a:spcBef>
          <a:spcPct val="0"/>
        </a:spcBef>
        <a:spcAft>
          <a:spcPct val="0"/>
        </a:spcAft>
        <a:defRPr sz="3600" b="1">
          <a:solidFill>
            <a:schemeClr val="tx2"/>
          </a:solidFill>
          <a:latin typeface="Arial" charset="0"/>
        </a:defRPr>
      </a:lvl6pPr>
      <a:lvl7pPr marL="914400" algn="l" rtl="0" fontAlgn="base">
        <a:lnSpc>
          <a:spcPct val="95000"/>
        </a:lnSpc>
        <a:spcBef>
          <a:spcPct val="0"/>
        </a:spcBef>
        <a:spcAft>
          <a:spcPct val="0"/>
        </a:spcAft>
        <a:defRPr sz="3600" b="1">
          <a:solidFill>
            <a:schemeClr val="tx2"/>
          </a:solidFill>
          <a:latin typeface="Arial" charset="0"/>
        </a:defRPr>
      </a:lvl7pPr>
      <a:lvl8pPr marL="1371600" algn="l" rtl="0" fontAlgn="base">
        <a:lnSpc>
          <a:spcPct val="95000"/>
        </a:lnSpc>
        <a:spcBef>
          <a:spcPct val="0"/>
        </a:spcBef>
        <a:spcAft>
          <a:spcPct val="0"/>
        </a:spcAft>
        <a:defRPr sz="3600" b="1">
          <a:solidFill>
            <a:schemeClr val="tx2"/>
          </a:solidFill>
          <a:latin typeface="Arial" charset="0"/>
        </a:defRPr>
      </a:lvl8pPr>
      <a:lvl9pPr marL="1828800" algn="l" rtl="0" fontAlgn="base">
        <a:lnSpc>
          <a:spcPct val="95000"/>
        </a:lnSpc>
        <a:spcBef>
          <a:spcPct val="0"/>
        </a:spcBef>
        <a:spcAft>
          <a:spcPct val="0"/>
        </a:spcAft>
        <a:defRPr sz="3600" b="1">
          <a:solidFill>
            <a:schemeClr val="tx2"/>
          </a:solidFill>
          <a:latin typeface="Arial" charset="0"/>
        </a:defRPr>
      </a:lvl9pPr>
    </p:titleStyle>
    <p:bodyStyle>
      <a:lvl1pPr marL="342900" indent="-342900" algn="r" rtl="0" eaLnBrk="0" fontAlgn="base" hangingPunct="0">
        <a:lnSpc>
          <a:spcPct val="85000"/>
        </a:lnSpc>
        <a:spcBef>
          <a:spcPct val="0"/>
        </a:spcBef>
        <a:spcAft>
          <a:spcPct val="0"/>
        </a:spcAft>
        <a:defRPr sz="50000" b="1">
          <a:solidFill>
            <a:schemeClr val="accent1"/>
          </a:solidFill>
          <a:latin typeface="+mn-lt"/>
          <a:ea typeface="+mn-ea"/>
          <a:cs typeface="+mn-cs"/>
        </a:defRPr>
      </a:lvl1pPr>
      <a:lvl2pPr marL="179388" indent="-177800" algn="r" rtl="0" eaLnBrk="0" fontAlgn="base" hangingPunct="0">
        <a:lnSpc>
          <a:spcPct val="85000"/>
        </a:lnSpc>
        <a:spcBef>
          <a:spcPct val="0"/>
        </a:spcBef>
        <a:spcAft>
          <a:spcPct val="0"/>
        </a:spcAft>
        <a:buChar char="•"/>
        <a:defRPr sz="50000" b="1">
          <a:solidFill>
            <a:schemeClr val="accent1"/>
          </a:solidFill>
          <a:latin typeface="+mn-lt"/>
        </a:defRPr>
      </a:lvl2pPr>
      <a:lvl3pPr marL="455613" indent="-96838" algn="r" rtl="0" eaLnBrk="0" fontAlgn="base" hangingPunct="0">
        <a:lnSpc>
          <a:spcPct val="85000"/>
        </a:lnSpc>
        <a:spcBef>
          <a:spcPct val="0"/>
        </a:spcBef>
        <a:spcAft>
          <a:spcPct val="0"/>
        </a:spcAft>
        <a:buFont typeface="Arial" charset="0"/>
        <a:buChar char="-"/>
        <a:defRPr sz="50000" b="1">
          <a:solidFill>
            <a:schemeClr val="accent1"/>
          </a:solidFill>
          <a:latin typeface="+mn-lt"/>
        </a:defRPr>
      </a:lvl3pPr>
      <a:lvl4pPr marL="808038" indent="-173038" algn="r" rtl="0" eaLnBrk="0" fontAlgn="base" hangingPunct="0">
        <a:lnSpc>
          <a:spcPct val="85000"/>
        </a:lnSpc>
        <a:spcBef>
          <a:spcPct val="0"/>
        </a:spcBef>
        <a:spcAft>
          <a:spcPct val="0"/>
        </a:spcAft>
        <a:buChar char="•"/>
        <a:defRPr sz="50000" b="1">
          <a:solidFill>
            <a:schemeClr val="accent1"/>
          </a:solidFill>
          <a:latin typeface="+mn-lt"/>
        </a:defRPr>
      </a:lvl4pPr>
      <a:lvl5pPr marL="1163638" indent="-176213" algn="r" rtl="0" eaLnBrk="0" fontAlgn="base" hangingPunct="0">
        <a:lnSpc>
          <a:spcPct val="85000"/>
        </a:lnSpc>
        <a:spcBef>
          <a:spcPct val="0"/>
        </a:spcBef>
        <a:spcAft>
          <a:spcPct val="0"/>
        </a:spcAft>
        <a:buChar char="•"/>
        <a:defRPr sz="50000" b="1">
          <a:solidFill>
            <a:schemeClr val="accent1"/>
          </a:solidFill>
          <a:latin typeface="+mn-lt"/>
        </a:defRPr>
      </a:lvl5pPr>
      <a:lvl6pPr marL="1620838" indent="-176213" algn="r" rtl="0" fontAlgn="base">
        <a:lnSpc>
          <a:spcPct val="85000"/>
        </a:lnSpc>
        <a:spcBef>
          <a:spcPct val="0"/>
        </a:spcBef>
        <a:spcAft>
          <a:spcPct val="0"/>
        </a:spcAft>
        <a:buChar char="•"/>
        <a:defRPr sz="50000" b="1">
          <a:solidFill>
            <a:schemeClr val="accent1"/>
          </a:solidFill>
          <a:latin typeface="+mn-lt"/>
        </a:defRPr>
      </a:lvl6pPr>
      <a:lvl7pPr marL="2078038" indent="-176213" algn="r" rtl="0" fontAlgn="base">
        <a:lnSpc>
          <a:spcPct val="85000"/>
        </a:lnSpc>
        <a:spcBef>
          <a:spcPct val="0"/>
        </a:spcBef>
        <a:spcAft>
          <a:spcPct val="0"/>
        </a:spcAft>
        <a:buChar char="•"/>
        <a:defRPr sz="50000" b="1">
          <a:solidFill>
            <a:schemeClr val="accent1"/>
          </a:solidFill>
          <a:latin typeface="+mn-lt"/>
        </a:defRPr>
      </a:lvl7pPr>
      <a:lvl8pPr marL="2535238" indent="-176213" algn="r" rtl="0" fontAlgn="base">
        <a:lnSpc>
          <a:spcPct val="85000"/>
        </a:lnSpc>
        <a:spcBef>
          <a:spcPct val="0"/>
        </a:spcBef>
        <a:spcAft>
          <a:spcPct val="0"/>
        </a:spcAft>
        <a:buChar char="•"/>
        <a:defRPr sz="50000" b="1">
          <a:solidFill>
            <a:schemeClr val="accent1"/>
          </a:solidFill>
          <a:latin typeface="+mn-lt"/>
        </a:defRPr>
      </a:lvl8pPr>
      <a:lvl9pPr marL="2992438" indent="-176213" algn="r" rtl="0" fontAlgn="base">
        <a:lnSpc>
          <a:spcPct val="85000"/>
        </a:lnSpc>
        <a:spcBef>
          <a:spcPct val="0"/>
        </a:spcBef>
        <a:spcAft>
          <a:spcPct val="0"/>
        </a:spcAft>
        <a:buChar char="•"/>
        <a:defRPr sz="50000" b="1">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40" name="Rectangle 6"/>
          <p:cNvSpPr>
            <a:spLocks noGrp="1" noChangeArrowheads="1"/>
          </p:cNvSpPr>
          <p:nvPr>
            <p:ph type="title"/>
          </p:nvPr>
        </p:nvSpPr>
        <p:spPr bwMode="auto">
          <a:xfrm>
            <a:off x="314325" y="274638"/>
            <a:ext cx="8415338" cy="11540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title style</a:t>
            </a:r>
          </a:p>
        </p:txBody>
      </p:sp>
    </p:spTree>
  </p:cSld>
  <p:clrMap bg1="lt1" tx1="dk1" bg2="lt2" tx2="dk2" accent1="accent1" accent2="accent2" accent3="accent3" accent4="accent4" accent5="accent5" accent6="accent6" hlink="hlink" folHlink="folHlink"/>
  <p:sldLayoutIdLst>
    <p:sldLayoutId id="2147483901" r:id="rId1"/>
    <p:sldLayoutId id="2147483938" r:id="rId2"/>
    <p:sldLayoutId id="2147483943" r:id="rId3"/>
    <p:sldLayoutId id="2147483944" r:id="rId4"/>
    <p:sldLayoutId id="2147483945" r:id="rId5"/>
  </p:sldLayoutIdLst>
  <p:hf hdr="0"/>
  <p:txStyles>
    <p:titleStyle>
      <a:lvl1pPr algn="l" rtl="0" eaLnBrk="0" fontAlgn="base" hangingPunct="0">
        <a:lnSpc>
          <a:spcPct val="95000"/>
        </a:lnSpc>
        <a:spcBef>
          <a:spcPct val="0"/>
        </a:spcBef>
        <a:spcAft>
          <a:spcPct val="0"/>
        </a:spcAft>
        <a:defRPr sz="3600" b="0">
          <a:solidFill>
            <a:schemeClr val="bg1"/>
          </a:solidFill>
          <a:latin typeface="Arial" pitchFamily="34" charset="0"/>
          <a:ea typeface="+mj-ea"/>
          <a:cs typeface="Arial" pitchFamily="34" charset="0"/>
        </a:defRPr>
      </a:lvl1pPr>
      <a:lvl2pPr algn="l" rtl="0" eaLnBrk="0" fontAlgn="base" hangingPunct="0">
        <a:lnSpc>
          <a:spcPct val="95000"/>
        </a:lnSpc>
        <a:spcBef>
          <a:spcPct val="0"/>
        </a:spcBef>
        <a:spcAft>
          <a:spcPct val="0"/>
        </a:spcAft>
        <a:defRPr sz="3600" b="1">
          <a:solidFill>
            <a:schemeClr val="bg1"/>
          </a:solidFill>
          <a:latin typeface="Arial" charset="0"/>
        </a:defRPr>
      </a:lvl2pPr>
      <a:lvl3pPr algn="l" rtl="0" eaLnBrk="0" fontAlgn="base" hangingPunct="0">
        <a:lnSpc>
          <a:spcPct val="95000"/>
        </a:lnSpc>
        <a:spcBef>
          <a:spcPct val="0"/>
        </a:spcBef>
        <a:spcAft>
          <a:spcPct val="0"/>
        </a:spcAft>
        <a:defRPr sz="3600" b="1">
          <a:solidFill>
            <a:schemeClr val="bg1"/>
          </a:solidFill>
          <a:latin typeface="Arial" charset="0"/>
        </a:defRPr>
      </a:lvl3pPr>
      <a:lvl4pPr algn="l" rtl="0" eaLnBrk="0" fontAlgn="base" hangingPunct="0">
        <a:lnSpc>
          <a:spcPct val="95000"/>
        </a:lnSpc>
        <a:spcBef>
          <a:spcPct val="0"/>
        </a:spcBef>
        <a:spcAft>
          <a:spcPct val="0"/>
        </a:spcAft>
        <a:defRPr sz="3600" b="1">
          <a:solidFill>
            <a:schemeClr val="bg1"/>
          </a:solidFill>
          <a:latin typeface="Arial" charset="0"/>
        </a:defRPr>
      </a:lvl4pPr>
      <a:lvl5pPr algn="l" rtl="0" eaLnBrk="0" fontAlgn="base" hangingPunct="0">
        <a:lnSpc>
          <a:spcPct val="95000"/>
        </a:lnSpc>
        <a:spcBef>
          <a:spcPct val="0"/>
        </a:spcBef>
        <a:spcAft>
          <a:spcPct val="0"/>
        </a:spcAft>
        <a:defRPr sz="3600" b="1">
          <a:solidFill>
            <a:schemeClr val="bg1"/>
          </a:solidFill>
          <a:latin typeface="Arial" charset="0"/>
        </a:defRPr>
      </a:lvl5pPr>
      <a:lvl6pPr marL="457200" algn="l" rtl="0" fontAlgn="base">
        <a:lnSpc>
          <a:spcPct val="95000"/>
        </a:lnSpc>
        <a:spcBef>
          <a:spcPct val="0"/>
        </a:spcBef>
        <a:spcAft>
          <a:spcPct val="0"/>
        </a:spcAft>
        <a:defRPr sz="3600" b="1">
          <a:solidFill>
            <a:schemeClr val="bg1"/>
          </a:solidFill>
          <a:latin typeface="Arial" charset="0"/>
        </a:defRPr>
      </a:lvl6pPr>
      <a:lvl7pPr marL="914400" algn="l" rtl="0" fontAlgn="base">
        <a:lnSpc>
          <a:spcPct val="95000"/>
        </a:lnSpc>
        <a:spcBef>
          <a:spcPct val="0"/>
        </a:spcBef>
        <a:spcAft>
          <a:spcPct val="0"/>
        </a:spcAft>
        <a:defRPr sz="3600" b="1">
          <a:solidFill>
            <a:schemeClr val="bg1"/>
          </a:solidFill>
          <a:latin typeface="Arial" charset="0"/>
        </a:defRPr>
      </a:lvl7pPr>
      <a:lvl8pPr marL="1371600" algn="l" rtl="0" fontAlgn="base">
        <a:lnSpc>
          <a:spcPct val="95000"/>
        </a:lnSpc>
        <a:spcBef>
          <a:spcPct val="0"/>
        </a:spcBef>
        <a:spcAft>
          <a:spcPct val="0"/>
        </a:spcAft>
        <a:defRPr sz="3600" b="1">
          <a:solidFill>
            <a:schemeClr val="bg1"/>
          </a:solidFill>
          <a:latin typeface="Arial" charset="0"/>
        </a:defRPr>
      </a:lvl8pPr>
      <a:lvl9pPr marL="1828800" algn="l" rtl="0" fontAlgn="base">
        <a:lnSpc>
          <a:spcPct val="95000"/>
        </a:lnSpc>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0"/>
        </a:spcBef>
        <a:spcAft>
          <a:spcPct val="0"/>
        </a:spcAft>
        <a:defRPr b="1">
          <a:solidFill>
            <a:schemeClr val="tx1"/>
          </a:solidFill>
          <a:latin typeface="+mn-lt"/>
          <a:ea typeface="+mn-ea"/>
          <a:cs typeface="+mn-cs"/>
        </a:defRPr>
      </a:lvl1pPr>
      <a:lvl2pPr marL="179388" indent="-177800" algn="l" rtl="0" eaLnBrk="0" fontAlgn="base" hangingPunct="0">
        <a:spcBef>
          <a:spcPct val="0"/>
        </a:spcBef>
        <a:spcAft>
          <a:spcPct val="0"/>
        </a:spcAft>
        <a:buChar char="•"/>
        <a:defRPr b="1">
          <a:solidFill>
            <a:schemeClr val="tx1"/>
          </a:solidFill>
          <a:latin typeface="+mn-lt"/>
        </a:defRPr>
      </a:lvl2pPr>
      <a:lvl3pPr marL="455613" indent="-96838" algn="l" rtl="0" eaLnBrk="0" fontAlgn="base" hangingPunct="0">
        <a:spcBef>
          <a:spcPct val="0"/>
        </a:spcBef>
        <a:spcAft>
          <a:spcPct val="0"/>
        </a:spcAft>
        <a:buFont typeface="Arial" charset="0"/>
        <a:buChar char="-"/>
        <a:defRPr b="1">
          <a:solidFill>
            <a:schemeClr val="tx1"/>
          </a:solidFill>
          <a:latin typeface="+mn-lt"/>
        </a:defRPr>
      </a:lvl3pPr>
      <a:lvl4pPr marL="808038" indent="-173038" algn="l" rtl="0" eaLnBrk="0" fontAlgn="base" hangingPunct="0">
        <a:spcBef>
          <a:spcPct val="0"/>
        </a:spcBef>
        <a:spcAft>
          <a:spcPct val="0"/>
        </a:spcAft>
        <a:buChar char="•"/>
        <a:defRPr sz="1600" b="1">
          <a:solidFill>
            <a:schemeClr val="tx1"/>
          </a:solidFill>
          <a:latin typeface="+mn-lt"/>
        </a:defRPr>
      </a:lvl4pPr>
      <a:lvl5pPr marL="1163638" indent="-176213" algn="l" rtl="0" eaLnBrk="0" fontAlgn="base" hangingPunct="0">
        <a:spcBef>
          <a:spcPct val="0"/>
        </a:spcBef>
        <a:spcAft>
          <a:spcPct val="0"/>
        </a:spcAft>
        <a:buChar char="•"/>
        <a:defRPr sz="1400" b="1">
          <a:solidFill>
            <a:schemeClr val="tx1"/>
          </a:solidFill>
          <a:latin typeface="+mn-lt"/>
        </a:defRPr>
      </a:lvl5pPr>
      <a:lvl6pPr marL="1620838" indent="-176213" algn="l" rtl="0" fontAlgn="base">
        <a:spcBef>
          <a:spcPct val="0"/>
        </a:spcBef>
        <a:spcAft>
          <a:spcPct val="0"/>
        </a:spcAft>
        <a:buChar char="•"/>
        <a:defRPr sz="1400" b="1">
          <a:solidFill>
            <a:schemeClr val="tx1"/>
          </a:solidFill>
          <a:latin typeface="+mn-lt"/>
        </a:defRPr>
      </a:lvl6pPr>
      <a:lvl7pPr marL="2078038" indent="-176213" algn="l" rtl="0" fontAlgn="base">
        <a:spcBef>
          <a:spcPct val="0"/>
        </a:spcBef>
        <a:spcAft>
          <a:spcPct val="0"/>
        </a:spcAft>
        <a:buChar char="•"/>
        <a:defRPr sz="1400" b="1">
          <a:solidFill>
            <a:schemeClr val="tx1"/>
          </a:solidFill>
          <a:latin typeface="+mn-lt"/>
        </a:defRPr>
      </a:lvl7pPr>
      <a:lvl8pPr marL="2535238" indent="-176213" algn="l" rtl="0" fontAlgn="base">
        <a:spcBef>
          <a:spcPct val="0"/>
        </a:spcBef>
        <a:spcAft>
          <a:spcPct val="0"/>
        </a:spcAft>
        <a:buChar char="•"/>
        <a:defRPr sz="1400" b="1">
          <a:solidFill>
            <a:schemeClr val="tx1"/>
          </a:solidFill>
          <a:latin typeface="+mn-lt"/>
        </a:defRPr>
      </a:lvl8pPr>
      <a:lvl9pPr marL="2992438" indent="-176213" algn="l" rtl="0" fontAlgn="base">
        <a:spcBef>
          <a:spcPct val="0"/>
        </a:spcBef>
        <a:spcAft>
          <a:spcPct val="0"/>
        </a:spcAft>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bwMode="auto">
          <a:xfrm>
            <a:off x="314325" y="274638"/>
            <a:ext cx="8415338" cy="3154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title style</a:t>
            </a:r>
          </a:p>
        </p:txBody>
      </p:sp>
    </p:spTree>
  </p:cSld>
  <p:clrMap bg1="lt1" tx1="dk1" bg2="lt2" tx2="dk2" accent1="accent1" accent2="accent2" accent3="accent3" accent4="accent4" accent5="accent5" accent6="accent6" hlink="hlink" folHlink="folHlink"/>
  <p:sldLayoutIdLst>
    <p:sldLayoutId id="2147483946" r:id="rId1"/>
    <p:sldLayoutId id="2147483949" r:id="rId2"/>
    <p:sldLayoutId id="2147483950" r:id="rId3"/>
    <p:sldLayoutId id="2147483951" r:id="rId4"/>
    <p:sldLayoutId id="2147483952" r:id="rId5"/>
  </p:sldLayoutIdLst>
  <p:hf hdr="0"/>
  <p:txStyles>
    <p:titleStyle>
      <a:lvl1pPr algn="l" rtl="0" eaLnBrk="0" fontAlgn="base" hangingPunct="0">
        <a:lnSpc>
          <a:spcPct val="95000"/>
        </a:lnSpc>
        <a:spcBef>
          <a:spcPct val="0"/>
        </a:spcBef>
        <a:spcAft>
          <a:spcPct val="0"/>
        </a:spcAft>
        <a:defRPr sz="3600" b="1">
          <a:solidFill>
            <a:schemeClr val="bg1"/>
          </a:solidFill>
          <a:latin typeface="Arial" pitchFamily="34" charset="0"/>
          <a:ea typeface="+mj-ea"/>
          <a:cs typeface="Arial" pitchFamily="34" charset="0"/>
        </a:defRPr>
      </a:lvl1pPr>
      <a:lvl2pPr algn="l" rtl="0" eaLnBrk="0" fontAlgn="base" hangingPunct="0">
        <a:lnSpc>
          <a:spcPct val="95000"/>
        </a:lnSpc>
        <a:spcBef>
          <a:spcPct val="0"/>
        </a:spcBef>
        <a:spcAft>
          <a:spcPct val="0"/>
        </a:spcAft>
        <a:defRPr sz="3600" b="1">
          <a:solidFill>
            <a:schemeClr val="bg1"/>
          </a:solidFill>
          <a:latin typeface="Arial" charset="0"/>
        </a:defRPr>
      </a:lvl2pPr>
      <a:lvl3pPr algn="l" rtl="0" eaLnBrk="0" fontAlgn="base" hangingPunct="0">
        <a:lnSpc>
          <a:spcPct val="95000"/>
        </a:lnSpc>
        <a:spcBef>
          <a:spcPct val="0"/>
        </a:spcBef>
        <a:spcAft>
          <a:spcPct val="0"/>
        </a:spcAft>
        <a:defRPr sz="3600" b="1">
          <a:solidFill>
            <a:schemeClr val="bg1"/>
          </a:solidFill>
          <a:latin typeface="Arial" charset="0"/>
        </a:defRPr>
      </a:lvl3pPr>
      <a:lvl4pPr algn="l" rtl="0" eaLnBrk="0" fontAlgn="base" hangingPunct="0">
        <a:lnSpc>
          <a:spcPct val="95000"/>
        </a:lnSpc>
        <a:spcBef>
          <a:spcPct val="0"/>
        </a:spcBef>
        <a:spcAft>
          <a:spcPct val="0"/>
        </a:spcAft>
        <a:defRPr sz="3600" b="1">
          <a:solidFill>
            <a:schemeClr val="bg1"/>
          </a:solidFill>
          <a:latin typeface="Arial" charset="0"/>
        </a:defRPr>
      </a:lvl4pPr>
      <a:lvl5pPr algn="l" rtl="0" eaLnBrk="0" fontAlgn="base" hangingPunct="0">
        <a:lnSpc>
          <a:spcPct val="95000"/>
        </a:lnSpc>
        <a:spcBef>
          <a:spcPct val="0"/>
        </a:spcBef>
        <a:spcAft>
          <a:spcPct val="0"/>
        </a:spcAft>
        <a:defRPr sz="3600" b="1">
          <a:solidFill>
            <a:schemeClr val="bg1"/>
          </a:solidFill>
          <a:latin typeface="Arial" charset="0"/>
        </a:defRPr>
      </a:lvl5pPr>
      <a:lvl6pPr marL="457200" algn="l" rtl="0" fontAlgn="base">
        <a:lnSpc>
          <a:spcPct val="95000"/>
        </a:lnSpc>
        <a:spcBef>
          <a:spcPct val="0"/>
        </a:spcBef>
        <a:spcAft>
          <a:spcPct val="0"/>
        </a:spcAft>
        <a:defRPr sz="3600" b="1">
          <a:solidFill>
            <a:schemeClr val="bg1"/>
          </a:solidFill>
          <a:latin typeface="Arial" charset="0"/>
        </a:defRPr>
      </a:lvl6pPr>
      <a:lvl7pPr marL="914400" algn="l" rtl="0" fontAlgn="base">
        <a:lnSpc>
          <a:spcPct val="95000"/>
        </a:lnSpc>
        <a:spcBef>
          <a:spcPct val="0"/>
        </a:spcBef>
        <a:spcAft>
          <a:spcPct val="0"/>
        </a:spcAft>
        <a:defRPr sz="3600" b="1">
          <a:solidFill>
            <a:schemeClr val="bg1"/>
          </a:solidFill>
          <a:latin typeface="Arial" charset="0"/>
        </a:defRPr>
      </a:lvl7pPr>
      <a:lvl8pPr marL="1371600" algn="l" rtl="0" fontAlgn="base">
        <a:lnSpc>
          <a:spcPct val="95000"/>
        </a:lnSpc>
        <a:spcBef>
          <a:spcPct val="0"/>
        </a:spcBef>
        <a:spcAft>
          <a:spcPct val="0"/>
        </a:spcAft>
        <a:defRPr sz="3600" b="1">
          <a:solidFill>
            <a:schemeClr val="bg1"/>
          </a:solidFill>
          <a:latin typeface="Arial" charset="0"/>
        </a:defRPr>
      </a:lvl8pPr>
      <a:lvl9pPr marL="1828800" algn="l" rtl="0" fontAlgn="base">
        <a:lnSpc>
          <a:spcPct val="95000"/>
        </a:lnSpc>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0"/>
        </a:spcBef>
        <a:spcAft>
          <a:spcPct val="0"/>
        </a:spcAft>
        <a:defRPr b="1">
          <a:solidFill>
            <a:schemeClr val="tx1"/>
          </a:solidFill>
          <a:latin typeface="+mn-lt"/>
          <a:ea typeface="+mn-ea"/>
          <a:cs typeface="+mn-cs"/>
        </a:defRPr>
      </a:lvl1pPr>
      <a:lvl2pPr marL="179388" indent="-177800" algn="l" rtl="0" eaLnBrk="0" fontAlgn="base" hangingPunct="0">
        <a:spcBef>
          <a:spcPct val="0"/>
        </a:spcBef>
        <a:spcAft>
          <a:spcPct val="0"/>
        </a:spcAft>
        <a:buChar char="•"/>
        <a:defRPr b="1">
          <a:solidFill>
            <a:schemeClr val="tx1"/>
          </a:solidFill>
          <a:latin typeface="+mn-lt"/>
        </a:defRPr>
      </a:lvl2pPr>
      <a:lvl3pPr marL="455613" indent="-96838" algn="l" rtl="0" eaLnBrk="0" fontAlgn="base" hangingPunct="0">
        <a:spcBef>
          <a:spcPct val="0"/>
        </a:spcBef>
        <a:spcAft>
          <a:spcPct val="0"/>
        </a:spcAft>
        <a:buFont typeface="Arial" charset="0"/>
        <a:buChar char="-"/>
        <a:defRPr b="1">
          <a:solidFill>
            <a:schemeClr val="tx1"/>
          </a:solidFill>
          <a:latin typeface="+mn-lt"/>
        </a:defRPr>
      </a:lvl3pPr>
      <a:lvl4pPr marL="808038" indent="-173038" algn="l" rtl="0" eaLnBrk="0" fontAlgn="base" hangingPunct="0">
        <a:spcBef>
          <a:spcPct val="0"/>
        </a:spcBef>
        <a:spcAft>
          <a:spcPct val="0"/>
        </a:spcAft>
        <a:buChar char="•"/>
        <a:defRPr sz="1600" b="1">
          <a:solidFill>
            <a:schemeClr val="tx1"/>
          </a:solidFill>
          <a:latin typeface="+mn-lt"/>
        </a:defRPr>
      </a:lvl4pPr>
      <a:lvl5pPr marL="1163638" indent="-176213" algn="l" rtl="0" eaLnBrk="0" fontAlgn="base" hangingPunct="0">
        <a:spcBef>
          <a:spcPct val="0"/>
        </a:spcBef>
        <a:spcAft>
          <a:spcPct val="0"/>
        </a:spcAft>
        <a:buChar char="•"/>
        <a:defRPr sz="1400" b="1">
          <a:solidFill>
            <a:schemeClr val="tx1"/>
          </a:solidFill>
          <a:latin typeface="+mn-lt"/>
        </a:defRPr>
      </a:lvl5pPr>
      <a:lvl6pPr marL="1620838" indent="-176213" algn="l" rtl="0" fontAlgn="base">
        <a:spcBef>
          <a:spcPct val="0"/>
        </a:spcBef>
        <a:spcAft>
          <a:spcPct val="0"/>
        </a:spcAft>
        <a:buChar char="•"/>
        <a:defRPr sz="1400" b="1">
          <a:solidFill>
            <a:schemeClr val="tx1"/>
          </a:solidFill>
          <a:latin typeface="+mn-lt"/>
        </a:defRPr>
      </a:lvl6pPr>
      <a:lvl7pPr marL="2078038" indent="-176213" algn="l" rtl="0" fontAlgn="base">
        <a:spcBef>
          <a:spcPct val="0"/>
        </a:spcBef>
        <a:spcAft>
          <a:spcPct val="0"/>
        </a:spcAft>
        <a:buChar char="•"/>
        <a:defRPr sz="1400" b="1">
          <a:solidFill>
            <a:schemeClr val="tx1"/>
          </a:solidFill>
          <a:latin typeface="+mn-lt"/>
        </a:defRPr>
      </a:lvl7pPr>
      <a:lvl8pPr marL="2535238" indent="-176213" algn="l" rtl="0" fontAlgn="base">
        <a:spcBef>
          <a:spcPct val="0"/>
        </a:spcBef>
        <a:spcAft>
          <a:spcPct val="0"/>
        </a:spcAft>
        <a:buChar char="•"/>
        <a:defRPr sz="1400" b="1">
          <a:solidFill>
            <a:schemeClr val="tx1"/>
          </a:solidFill>
          <a:latin typeface="+mn-lt"/>
        </a:defRPr>
      </a:lvl8pPr>
      <a:lvl9pPr marL="2992438" indent="-176213" algn="l" rtl="0" fontAlgn="base">
        <a:spcBef>
          <a:spcPct val="0"/>
        </a:spcBef>
        <a:spcAft>
          <a:spcPct val="0"/>
        </a:spcAft>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17.xml"/><Relationship Id="rId5" Type="http://schemas.openxmlformats.org/officeDocument/2006/relationships/image" Target="../media/image30.png"/><Relationship Id="rId4" Type="http://schemas.openxmlformats.org/officeDocument/2006/relationships/image" Target="../media/image29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4.png"/><Relationship Id="rId7" Type="http://schemas.openxmlformats.org/officeDocument/2006/relationships/image" Target="../media/image33.wmf"/><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2.wmf"/><Relationship Id="rId4" Type="http://schemas.openxmlformats.org/officeDocument/2006/relationships/oleObject" Target="../embeddings/oleObject2.bin"/><Relationship Id="rId9" Type="http://schemas.openxmlformats.org/officeDocument/2006/relationships/image" Target="../media/image36.emf"/></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7.xml"/><Relationship Id="rId1" Type="http://schemas.openxmlformats.org/officeDocument/2006/relationships/vmlDrawing" Target="../drawings/vmlDrawing3.vml"/><Relationship Id="rId6" Type="http://schemas.openxmlformats.org/officeDocument/2006/relationships/image" Target="../media/image39.emf"/><Relationship Id="rId5" Type="http://schemas.openxmlformats.org/officeDocument/2006/relationships/image" Target="../media/image37.e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5.xml"/><Relationship Id="rId1" Type="http://schemas.openxmlformats.org/officeDocument/2006/relationships/vmlDrawing" Target="../drawings/vmlDrawing4.vml"/><Relationship Id="rId5" Type="http://schemas.openxmlformats.org/officeDocument/2006/relationships/image" Target="../media/image41.w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core.org.cn/NR/rdonlyres/Biology/7-341Fall-2007/F5F92B54-052A-433C-9D97-39296B6FB3DB/0/chp_dna_repai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5" r="2293" b="1852"/>
          <a:stretch/>
        </p:blipFill>
        <p:spPr bwMode="auto">
          <a:xfrm>
            <a:off x="162560" y="193040"/>
            <a:ext cx="8839200" cy="5720080"/>
          </a:xfrm>
          <a:prstGeom prst="rect">
            <a:avLst/>
          </a:prstGeom>
          <a:solidFill>
            <a:srgbClr val="7AB800"/>
          </a:solidFill>
          <a:ln>
            <a:noFill/>
          </a:ln>
          <a:extLst>
            <a:ext uri="{91240B29-F687-4f45-9708-019B960494DF}">
              <a14:hiddenLine xmlns:a14="http://schemas.microsoft.com/office/drawing/2010/main" xmlns="" w="9525">
                <a:solidFill>
                  <a:srgbClr val="000000"/>
                </a:solidFill>
                <a:round/>
                <a:headEnd/>
                <a:tailEnd/>
              </a14:hiddenLine>
            </a:ext>
          </a:extLst>
        </p:spPr>
      </p:pic>
      <p:sp>
        <p:nvSpPr>
          <p:cNvPr id="8" name="Title 2"/>
          <p:cNvSpPr>
            <a:spLocks noGrp="1"/>
          </p:cNvSpPr>
          <p:nvPr>
            <p:ph type="title"/>
          </p:nvPr>
        </p:nvSpPr>
        <p:spPr>
          <a:xfrm>
            <a:off x="199334" y="603326"/>
            <a:ext cx="8765651" cy="1495726"/>
          </a:xfrm>
        </p:spPr>
        <p:txBody>
          <a:bodyPr/>
          <a:lstStyle/>
          <a:p>
            <a:pPr algn="ctr"/>
            <a:r>
              <a:rPr lang="en-US" sz="2400" dirty="0">
                <a:solidFill>
                  <a:schemeClr val="bg1"/>
                </a:solidFill>
              </a:rPr>
              <a:t>The quest for optimal design parameters in drug design thermodynamic profiling and composites</a:t>
            </a:r>
          </a:p>
        </p:txBody>
      </p:sp>
      <p:sp>
        <p:nvSpPr>
          <p:cNvPr id="9" name="Subtitle 3"/>
          <p:cNvSpPr>
            <a:spLocks noGrp="1"/>
          </p:cNvSpPr>
          <p:nvPr>
            <p:ph type="subTitle" idx="10"/>
          </p:nvPr>
        </p:nvSpPr>
        <p:spPr>
          <a:xfrm>
            <a:off x="378349" y="4005064"/>
            <a:ext cx="8765651" cy="618066"/>
          </a:xfrm>
        </p:spPr>
        <p:txBody>
          <a:bodyPr>
            <a:noAutofit/>
          </a:bodyPr>
          <a:lstStyle/>
          <a:p>
            <a:r>
              <a:rPr lang="en-US" sz="2000" dirty="0" err="1">
                <a:solidFill>
                  <a:schemeClr val="bg1"/>
                </a:solidFill>
              </a:rPr>
              <a:t>Göteborg</a:t>
            </a:r>
            <a:r>
              <a:rPr lang="en-US" sz="2000" dirty="0">
                <a:solidFill>
                  <a:schemeClr val="bg1"/>
                </a:solidFill>
              </a:rPr>
              <a:t> </a:t>
            </a:r>
          </a:p>
          <a:p>
            <a:r>
              <a:rPr lang="en-US" sz="2000" dirty="0">
                <a:solidFill>
                  <a:schemeClr val="bg1"/>
                </a:solidFill>
              </a:rPr>
              <a:t>23 </a:t>
            </a:r>
            <a:r>
              <a:rPr lang="en-US" sz="2000" dirty="0" err="1">
                <a:solidFill>
                  <a:schemeClr val="bg1"/>
                </a:solidFill>
              </a:rPr>
              <a:t>Januari</a:t>
            </a:r>
            <a:r>
              <a:rPr lang="en-US" sz="2000" dirty="0">
                <a:solidFill>
                  <a:schemeClr val="bg1"/>
                </a:solidFill>
              </a:rPr>
              <a:t> 2019</a:t>
            </a:r>
          </a:p>
          <a:p>
            <a:endParaRPr lang="en-US" sz="2000" dirty="0">
              <a:solidFill>
                <a:schemeClr val="bg1"/>
              </a:solidFill>
            </a:endParaRPr>
          </a:p>
          <a:p>
            <a:r>
              <a:rPr lang="en-US" sz="2000" dirty="0">
                <a:solidFill>
                  <a:schemeClr val="bg1"/>
                </a:solidFill>
              </a:rPr>
              <a:t>Johan Ulander - AstraZeneca</a:t>
            </a:r>
          </a:p>
        </p:txBody>
      </p:sp>
    </p:spTree>
    <p:extLst>
      <p:ext uri="{BB962C8B-B14F-4D97-AF65-F5344CB8AC3E}">
        <p14:creationId xmlns:p14="http://schemas.microsoft.com/office/powerpoint/2010/main" val="1243080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dirty="0"/>
          </a:p>
        </p:txBody>
      </p:sp>
      <p:sp>
        <p:nvSpPr>
          <p:cNvPr id="3" name="Content Placeholder 2"/>
          <p:cNvSpPr>
            <a:spLocks noGrp="1"/>
          </p:cNvSpPr>
          <p:nvPr>
            <p:ph idx="1"/>
          </p:nvPr>
        </p:nvSpPr>
        <p:spPr/>
        <p:txBody>
          <a:bodyPr/>
          <a:lstStyle/>
          <a:p>
            <a:endParaRPr lang="sv-SE"/>
          </a:p>
        </p:txBody>
      </p:sp>
      <p:pic>
        <p:nvPicPr>
          <p:cNvPr id="97282" name="Picture 2" descr="http://www.beta-sheet.org/page29/page31/files/stacks_image_8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2" y="45388"/>
            <a:ext cx="9048436" cy="67863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83491" y="6381328"/>
            <a:ext cx="2725361" cy="307777"/>
          </a:xfrm>
          <a:prstGeom prst="rect">
            <a:avLst/>
          </a:prstGeom>
        </p:spPr>
        <p:txBody>
          <a:bodyPr wrap="none">
            <a:spAutoFit/>
          </a:bodyPr>
          <a:lstStyle/>
          <a:p>
            <a:r>
              <a:rPr lang="sv-SE" sz="1400" dirty="0">
                <a:solidFill>
                  <a:schemeClr val="bg1"/>
                </a:solidFill>
              </a:rPr>
              <a:t>From Ray </a:t>
            </a:r>
            <a:r>
              <a:rPr lang="sv-SE" sz="1400" dirty="0" err="1">
                <a:solidFill>
                  <a:schemeClr val="bg1"/>
                </a:solidFill>
              </a:rPr>
              <a:t>Salemme's</a:t>
            </a:r>
            <a:r>
              <a:rPr lang="sv-SE" sz="1400" dirty="0">
                <a:solidFill>
                  <a:schemeClr val="bg1"/>
                </a:solidFill>
              </a:rPr>
              <a:t> </a:t>
            </a:r>
            <a:r>
              <a:rPr lang="sv-SE" sz="1400" dirty="0" err="1">
                <a:solidFill>
                  <a:schemeClr val="bg1"/>
                </a:solidFill>
              </a:rPr>
              <a:t>Website</a:t>
            </a:r>
            <a:endParaRPr lang="sv-SE" sz="1400" dirty="0">
              <a:solidFill>
                <a:schemeClr val="bg1"/>
              </a:solidFill>
            </a:endParaRPr>
          </a:p>
        </p:txBody>
      </p:sp>
    </p:spTree>
    <p:extLst>
      <p:ext uri="{BB962C8B-B14F-4D97-AF65-F5344CB8AC3E}">
        <p14:creationId xmlns:p14="http://schemas.microsoft.com/office/powerpoint/2010/main" val="128239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dirty="0"/>
          </a:p>
        </p:txBody>
      </p:sp>
      <p:pic>
        <p:nvPicPr>
          <p:cNvPr id="4" name="Picture 3"/>
          <p:cNvPicPr>
            <a:picLocks noChangeAspect="1"/>
          </p:cNvPicPr>
          <p:nvPr/>
        </p:nvPicPr>
        <p:blipFill>
          <a:blip r:embed="rId3"/>
          <a:stretch>
            <a:fillRect/>
          </a:stretch>
        </p:blipFill>
        <p:spPr>
          <a:xfrm>
            <a:off x="0" y="21642"/>
            <a:ext cx="9145016" cy="6821035"/>
          </a:xfrm>
          <a:prstGeom prst="rect">
            <a:avLst/>
          </a:prstGeom>
        </p:spPr>
      </p:pic>
      <p:sp>
        <p:nvSpPr>
          <p:cNvPr id="6" name="Rectangle 5"/>
          <p:cNvSpPr/>
          <p:nvPr/>
        </p:nvSpPr>
        <p:spPr>
          <a:xfrm>
            <a:off x="5983491" y="6381328"/>
            <a:ext cx="2725361" cy="307777"/>
          </a:xfrm>
          <a:prstGeom prst="rect">
            <a:avLst/>
          </a:prstGeom>
        </p:spPr>
        <p:txBody>
          <a:bodyPr wrap="none">
            <a:spAutoFit/>
          </a:bodyPr>
          <a:lstStyle/>
          <a:p>
            <a:r>
              <a:rPr lang="sv-SE" sz="1400" dirty="0">
                <a:solidFill>
                  <a:schemeClr val="bg1"/>
                </a:solidFill>
              </a:rPr>
              <a:t>From Ray </a:t>
            </a:r>
            <a:r>
              <a:rPr lang="sv-SE" sz="1400" dirty="0" err="1">
                <a:solidFill>
                  <a:schemeClr val="bg1"/>
                </a:solidFill>
              </a:rPr>
              <a:t>Salemme's</a:t>
            </a:r>
            <a:r>
              <a:rPr lang="sv-SE" sz="1400" dirty="0">
                <a:solidFill>
                  <a:schemeClr val="bg1"/>
                </a:solidFill>
              </a:rPr>
              <a:t> </a:t>
            </a:r>
            <a:r>
              <a:rPr lang="sv-SE" sz="1400" dirty="0" err="1">
                <a:solidFill>
                  <a:schemeClr val="bg1"/>
                </a:solidFill>
              </a:rPr>
              <a:t>Website</a:t>
            </a:r>
            <a:endParaRPr lang="sv-SE" sz="1400" dirty="0">
              <a:solidFill>
                <a:schemeClr val="bg1"/>
              </a:solidFill>
            </a:endParaRPr>
          </a:p>
        </p:txBody>
      </p:sp>
    </p:spTree>
    <p:extLst>
      <p:ext uri="{BB962C8B-B14F-4D97-AF65-F5344CB8AC3E}">
        <p14:creationId xmlns:p14="http://schemas.microsoft.com/office/powerpoint/2010/main" val="47195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v-SE" dirty="0"/>
              <a:t>Common </a:t>
            </a:r>
            <a:r>
              <a:rPr lang="sv-SE" dirty="0" err="1"/>
              <a:t>claims</a:t>
            </a:r>
            <a:r>
              <a:rPr lang="sv-SE" dirty="0"/>
              <a:t> in </a:t>
            </a:r>
            <a:r>
              <a:rPr lang="sv-SE" dirty="0" err="1"/>
              <a:t>literature</a:t>
            </a:r>
            <a:endParaRPr lang="sv-SE" dirty="0"/>
          </a:p>
        </p:txBody>
      </p:sp>
      <p:sp>
        <p:nvSpPr>
          <p:cNvPr id="3" name="Content Placeholder 2"/>
          <p:cNvSpPr>
            <a:spLocks noGrp="1"/>
          </p:cNvSpPr>
          <p:nvPr>
            <p:ph idx="1"/>
          </p:nvPr>
        </p:nvSpPr>
        <p:spPr>
          <a:xfrm>
            <a:off x="309600" y="1196752"/>
            <a:ext cx="8578155" cy="4425950"/>
          </a:xfrm>
        </p:spPr>
        <p:txBody>
          <a:bodyPr>
            <a:normAutofit/>
          </a:bodyPr>
          <a:lstStyle/>
          <a:p>
            <a:r>
              <a:rPr lang="sv-SE" sz="2800" dirty="0"/>
              <a:t>optimizing for </a:t>
            </a:r>
            <a:r>
              <a:rPr lang="sv-SE" sz="2800" dirty="0" err="1"/>
              <a:t>enthalpy</a:t>
            </a:r>
            <a:r>
              <a:rPr lang="sv-SE" sz="2800" dirty="0"/>
              <a:t> is the same as optimizing LLE (</a:t>
            </a:r>
            <a:r>
              <a:rPr lang="sv-SE" sz="2800" dirty="0" err="1"/>
              <a:t>Lipophilic</a:t>
            </a:r>
            <a:r>
              <a:rPr lang="sv-SE" sz="2800" dirty="0"/>
              <a:t> </a:t>
            </a:r>
            <a:r>
              <a:rPr lang="sv-SE" sz="2800" dirty="0" err="1"/>
              <a:t>ligand</a:t>
            </a:r>
            <a:r>
              <a:rPr lang="sv-SE" sz="2800" dirty="0"/>
              <a:t> </a:t>
            </a:r>
            <a:r>
              <a:rPr lang="sv-SE" sz="2800" dirty="0" err="1"/>
              <a:t>efficiency</a:t>
            </a:r>
            <a:r>
              <a:rPr lang="sv-SE" sz="2800" dirty="0"/>
              <a:t>)?</a:t>
            </a:r>
          </a:p>
          <a:p>
            <a:endParaRPr lang="sv-SE" sz="2800" dirty="0"/>
          </a:p>
          <a:p>
            <a:r>
              <a:rPr lang="sv-SE" sz="2800" dirty="0"/>
              <a:t>An </a:t>
            </a:r>
            <a:r>
              <a:rPr lang="sv-SE" sz="2800" dirty="0" err="1"/>
              <a:t>enthalpically</a:t>
            </a:r>
            <a:r>
              <a:rPr lang="sv-SE" sz="2800" dirty="0"/>
              <a:t> </a:t>
            </a:r>
            <a:r>
              <a:rPr lang="sv-SE" sz="2800" dirty="0" err="1"/>
              <a:t>dominated</a:t>
            </a:r>
            <a:r>
              <a:rPr lang="sv-SE" sz="2800" dirty="0"/>
              <a:t> </a:t>
            </a:r>
            <a:r>
              <a:rPr lang="sv-SE" sz="2800" dirty="0" err="1"/>
              <a:t>binding</a:t>
            </a:r>
            <a:r>
              <a:rPr lang="sv-SE" sz="2800" dirty="0"/>
              <a:t> </a:t>
            </a:r>
            <a:r>
              <a:rPr lang="sv-SE" sz="2800" dirty="0" err="1"/>
              <a:t>signature</a:t>
            </a:r>
            <a:r>
              <a:rPr lang="sv-SE" sz="2800" dirty="0"/>
              <a:t> </a:t>
            </a:r>
            <a:r>
              <a:rPr lang="sv-SE" sz="2800" dirty="0" err="1"/>
              <a:t>indicate</a:t>
            </a:r>
            <a:r>
              <a:rPr lang="sv-SE" sz="2800" dirty="0"/>
              <a:t> </a:t>
            </a:r>
            <a:r>
              <a:rPr lang="sv-SE" sz="2800" dirty="0" err="1"/>
              <a:t>more</a:t>
            </a:r>
            <a:r>
              <a:rPr lang="sv-SE" sz="2800" dirty="0"/>
              <a:t> </a:t>
            </a:r>
            <a:r>
              <a:rPr lang="sv-SE" sz="2800" dirty="0" err="1"/>
              <a:t>specific</a:t>
            </a:r>
            <a:r>
              <a:rPr lang="sv-SE" sz="2800" dirty="0"/>
              <a:t> </a:t>
            </a:r>
            <a:r>
              <a:rPr lang="sv-SE" sz="2800" dirty="0" err="1"/>
              <a:t>binding</a:t>
            </a:r>
            <a:r>
              <a:rPr lang="sv-SE" sz="2800" dirty="0"/>
              <a:t> </a:t>
            </a:r>
            <a:r>
              <a:rPr lang="sv-SE" sz="2800" dirty="0" err="1"/>
              <a:t>interactions</a:t>
            </a:r>
            <a:endParaRPr lang="sv-SE" sz="2800" dirty="0"/>
          </a:p>
          <a:p>
            <a:endParaRPr lang="sv-SE" sz="2800" dirty="0"/>
          </a:p>
          <a:p>
            <a:r>
              <a:rPr lang="sv-SE" sz="2800" dirty="0"/>
              <a:t>LLE is a </a:t>
            </a:r>
            <a:r>
              <a:rPr lang="sv-SE" sz="2800" dirty="0" err="1"/>
              <a:t>measure</a:t>
            </a:r>
            <a:r>
              <a:rPr lang="sv-SE" sz="2800" dirty="0"/>
              <a:t> for </a:t>
            </a:r>
            <a:r>
              <a:rPr lang="sv-SE" sz="2800" dirty="0" err="1"/>
              <a:t>specificity</a:t>
            </a:r>
            <a:r>
              <a:rPr lang="sv-SE" sz="2800" dirty="0"/>
              <a:t> in </a:t>
            </a:r>
            <a:r>
              <a:rPr lang="sv-SE" sz="2800" dirty="0" err="1"/>
              <a:t>ligand</a:t>
            </a:r>
            <a:r>
              <a:rPr lang="sv-SE" sz="2800" dirty="0"/>
              <a:t> </a:t>
            </a:r>
            <a:r>
              <a:rPr lang="sv-SE" sz="2800" dirty="0" err="1"/>
              <a:t>binding</a:t>
            </a:r>
            <a:r>
              <a:rPr lang="sv-SE" sz="2800" dirty="0"/>
              <a:t> </a:t>
            </a:r>
            <a:r>
              <a:rPr lang="sv-SE" sz="2800" dirty="0" err="1"/>
              <a:t>interaction</a:t>
            </a:r>
            <a:endParaRPr lang="sv-SE" sz="2800" dirty="0"/>
          </a:p>
        </p:txBody>
      </p:sp>
      <p:pic>
        <p:nvPicPr>
          <p:cNvPr id="4" name="Picture 3"/>
          <p:cNvPicPr>
            <a:picLocks noChangeAspect="1"/>
          </p:cNvPicPr>
          <p:nvPr/>
        </p:nvPicPr>
        <p:blipFill>
          <a:blip r:embed="rId2"/>
          <a:stretch>
            <a:fillRect/>
          </a:stretch>
        </p:blipFill>
        <p:spPr>
          <a:xfrm>
            <a:off x="2771800" y="4651584"/>
            <a:ext cx="5756503" cy="1942235"/>
          </a:xfrm>
          <a:prstGeom prst="rect">
            <a:avLst/>
          </a:prstGeom>
        </p:spPr>
      </p:pic>
    </p:spTree>
    <p:extLst>
      <p:ext uri="{BB962C8B-B14F-4D97-AF65-F5344CB8AC3E}">
        <p14:creationId xmlns:p14="http://schemas.microsoft.com/office/powerpoint/2010/main" val="3053587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748D8EB-9301-403A-889B-E8DDB32CFF4A}" type="slidenum">
              <a:rPr lang="en-GB" smtClean="0"/>
              <a:pPr>
                <a:defRPr/>
              </a:pPr>
              <a:t>13</a:t>
            </a:fld>
            <a:endParaRPr lang="en-GB" dirty="0"/>
          </a:p>
        </p:txBody>
      </p:sp>
      <p:sp>
        <p:nvSpPr>
          <p:cNvPr id="3" name="Date Placeholder 2"/>
          <p:cNvSpPr>
            <a:spLocks noGrp="1"/>
          </p:cNvSpPr>
          <p:nvPr>
            <p:ph type="dt" sz="half" idx="11"/>
          </p:nvPr>
        </p:nvSpPr>
        <p:spPr/>
        <p:txBody>
          <a:bodyPr/>
          <a:lstStyle/>
          <a:p>
            <a:r>
              <a:rPr lang="en-US"/>
              <a:t>Author | 00 Month Year</a:t>
            </a:r>
            <a:endParaRPr lang="sv-SE"/>
          </a:p>
        </p:txBody>
      </p:sp>
      <p:sp>
        <p:nvSpPr>
          <p:cNvPr id="4" name="Footer Placeholder 3"/>
          <p:cNvSpPr>
            <a:spLocks noGrp="1"/>
          </p:cNvSpPr>
          <p:nvPr>
            <p:ph type="ftr" sz="quarter" idx="12"/>
          </p:nvPr>
        </p:nvSpPr>
        <p:spPr/>
        <p:txBody>
          <a:bodyPr/>
          <a:lstStyle/>
          <a:p>
            <a:r>
              <a:rPr lang="en-GB"/>
              <a:t>Set area descriptor | Sub level 1</a:t>
            </a:r>
            <a:endParaRPr lang="sv-SE" dirty="0"/>
          </a:p>
        </p:txBody>
      </p:sp>
      <p:sp>
        <p:nvSpPr>
          <p:cNvPr id="5" name="Title 4"/>
          <p:cNvSpPr>
            <a:spLocks noGrp="1"/>
          </p:cNvSpPr>
          <p:nvPr>
            <p:ph type="title" idx="4294967295"/>
          </p:nvPr>
        </p:nvSpPr>
        <p:spPr>
          <a:xfrm>
            <a:off x="0" y="0"/>
            <a:ext cx="9144000" cy="864096"/>
          </a:xfrm>
        </p:spPr>
        <p:txBody>
          <a:bodyPr/>
          <a:lstStyle/>
          <a:p>
            <a:pPr algn="ctr"/>
            <a:r>
              <a:rPr lang="sv-SE" dirty="0" err="1"/>
              <a:t>Binding</a:t>
            </a:r>
            <a:r>
              <a:rPr lang="sv-SE" dirty="0"/>
              <a:t> </a:t>
            </a:r>
            <a:r>
              <a:rPr lang="sv-SE" dirty="0" err="1"/>
              <a:t>thermodynamics</a:t>
            </a:r>
            <a:r>
              <a:rPr lang="sv-SE" dirty="0"/>
              <a:t> -CDK5 </a:t>
            </a:r>
            <a:r>
              <a:rPr lang="en-US" dirty="0"/>
              <a:t>with </a:t>
            </a:r>
            <a:r>
              <a:rPr lang="en-US" dirty="0" err="1"/>
              <a:t>roscovitine</a:t>
            </a:r>
            <a:r>
              <a:rPr lang="en-US" dirty="0"/>
              <a:t> in the presence and absence of an activator protein </a:t>
            </a:r>
            <a:endParaRPr lang="sv-SE" dirty="0"/>
          </a:p>
        </p:txBody>
      </p:sp>
      <p:pic>
        <p:nvPicPr>
          <p:cNvPr id="60417" name="Picture 1"/>
          <p:cNvPicPr>
            <a:picLocks noChangeAspect="1" noChangeArrowheads="1"/>
          </p:cNvPicPr>
          <p:nvPr/>
        </p:nvPicPr>
        <p:blipFill>
          <a:blip r:embed="rId3" cstate="print"/>
          <a:srcRect b="36839"/>
          <a:stretch>
            <a:fillRect/>
          </a:stretch>
        </p:blipFill>
        <p:spPr bwMode="auto">
          <a:xfrm>
            <a:off x="251520" y="1307328"/>
            <a:ext cx="5256584" cy="4036015"/>
          </a:xfrm>
          <a:prstGeom prst="rect">
            <a:avLst/>
          </a:prstGeom>
          <a:noFill/>
          <a:ln w="9525">
            <a:noFill/>
            <a:miter lim="800000"/>
            <a:headEnd/>
            <a:tailEnd/>
          </a:ln>
        </p:spPr>
      </p:pic>
      <p:sp>
        <p:nvSpPr>
          <p:cNvPr id="8" name="TextBox 7"/>
          <p:cNvSpPr txBox="1"/>
          <p:nvPr/>
        </p:nvSpPr>
        <p:spPr>
          <a:xfrm>
            <a:off x="5543600" y="1340768"/>
            <a:ext cx="3600400" cy="3400931"/>
          </a:xfrm>
          <a:prstGeom prst="rect">
            <a:avLst/>
          </a:prstGeom>
          <a:noFill/>
        </p:spPr>
        <p:txBody>
          <a:bodyPr wrap="square" rtlCol="0">
            <a:spAutoFit/>
          </a:bodyPr>
          <a:lstStyle/>
          <a:p>
            <a:r>
              <a:rPr lang="en-US" sz="1200" dirty="0"/>
              <a:t>Traditional view of entropy increase due to expulsion of water molecules upon binding is drastically oversimplified. </a:t>
            </a:r>
          </a:p>
          <a:p>
            <a:endParaRPr lang="en-US" sz="1200" dirty="0"/>
          </a:p>
          <a:p>
            <a:r>
              <a:rPr lang="en-US" sz="1200" dirty="0"/>
              <a:t>Experiments and simulations show that not only the polar interaction character but also the shape of the binding site will strongly influence the thermodynamic signature of water displacement.</a:t>
            </a:r>
            <a:endParaRPr lang="sv-SE" sz="1200" dirty="0"/>
          </a:p>
          <a:p>
            <a:endParaRPr lang="en-US" sz="1200" dirty="0"/>
          </a:p>
          <a:p>
            <a:r>
              <a:rPr lang="en-US" sz="1200" dirty="0"/>
              <a:t>Even when expulsion of water from the binding site is </a:t>
            </a:r>
            <a:r>
              <a:rPr lang="en-US" sz="1200" dirty="0" err="1"/>
              <a:t>entropically</a:t>
            </a:r>
            <a:r>
              <a:rPr lang="en-US" sz="1200" dirty="0"/>
              <a:t> favored, as expected from the traditional view, the net thermodynamic signature may be very different du the entropic changes of the (solvated) protein components involved. </a:t>
            </a:r>
            <a:endParaRPr lang="sv-SE" sz="1200" dirty="0"/>
          </a:p>
          <a:p>
            <a:r>
              <a:rPr lang="en-US" sz="1200" dirty="0"/>
              <a:t> </a:t>
            </a:r>
            <a:endParaRPr lang="sv-SE" sz="1200" dirty="0"/>
          </a:p>
          <a:p>
            <a:endParaRPr lang="sv-SE" sz="1100" dirty="0"/>
          </a:p>
        </p:txBody>
      </p:sp>
      <p:sp>
        <p:nvSpPr>
          <p:cNvPr id="10" name="TextBox 9"/>
          <p:cNvSpPr txBox="1"/>
          <p:nvPr/>
        </p:nvSpPr>
        <p:spPr>
          <a:xfrm>
            <a:off x="0" y="5517232"/>
            <a:ext cx="7884368" cy="830997"/>
          </a:xfrm>
          <a:prstGeom prst="rect">
            <a:avLst/>
          </a:prstGeom>
          <a:noFill/>
        </p:spPr>
        <p:txBody>
          <a:bodyPr wrap="square" rtlCol="0">
            <a:spAutoFit/>
          </a:bodyPr>
          <a:lstStyle/>
          <a:p>
            <a:r>
              <a:rPr lang="sv-SE" sz="1200" dirty="0" err="1"/>
              <a:t>Thermodynamic</a:t>
            </a:r>
            <a:r>
              <a:rPr lang="sv-SE" sz="1200" dirty="0"/>
              <a:t> </a:t>
            </a:r>
            <a:r>
              <a:rPr lang="sv-SE" sz="1200" dirty="0" err="1"/>
              <a:t>profile</a:t>
            </a:r>
            <a:r>
              <a:rPr lang="sv-SE" sz="1200" dirty="0"/>
              <a:t> of the same </a:t>
            </a:r>
            <a:r>
              <a:rPr lang="sv-SE" sz="1200" dirty="0" err="1"/>
              <a:t>ligand</a:t>
            </a:r>
            <a:r>
              <a:rPr lang="sv-SE" sz="1200" dirty="0"/>
              <a:t> </a:t>
            </a:r>
            <a:r>
              <a:rPr lang="sv-SE" sz="1200" dirty="0" err="1"/>
              <a:t>significantly</a:t>
            </a:r>
            <a:r>
              <a:rPr lang="sv-SE" sz="1200" dirty="0"/>
              <a:t> different </a:t>
            </a:r>
            <a:r>
              <a:rPr lang="sv-SE" sz="1200" dirty="0" err="1"/>
              <a:t>when</a:t>
            </a:r>
            <a:r>
              <a:rPr lang="sv-SE" sz="1200" dirty="0"/>
              <a:t> </a:t>
            </a:r>
            <a:r>
              <a:rPr lang="sv-SE" sz="1200" dirty="0" err="1"/>
              <a:t>binding</a:t>
            </a:r>
            <a:r>
              <a:rPr lang="sv-SE" sz="1200" dirty="0"/>
              <a:t> to the </a:t>
            </a:r>
            <a:r>
              <a:rPr lang="sv-SE" sz="1200" dirty="0" err="1"/>
              <a:t>complex</a:t>
            </a:r>
            <a:r>
              <a:rPr lang="sv-SE" sz="1200" dirty="0"/>
              <a:t> </a:t>
            </a:r>
            <a:r>
              <a:rPr lang="sv-SE" sz="1200" dirty="0" err="1"/>
              <a:t>rather</a:t>
            </a:r>
            <a:r>
              <a:rPr lang="sv-SE" sz="1200" dirty="0"/>
              <a:t> </a:t>
            </a:r>
            <a:r>
              <a:rPr lang="sv-SE" sz="1200" dirty="0" err="1"/>
              <a:t>than</a:t>
            </a:r>
            <a:r>
              <a:rPr lang="sv-SE" sz="1200" dirty="0"/>
              <a:t> the </a:t>
            </a:r>
            <a:r>
              <a:rPr lang="sv-SE" sz="1200" dirty="0" err="1"/>
              <a:t>isolated</a:t>
            </a:r>
            <a:r>
              <a:rPr lang="sv-SE" sz="1200" dirty="0"/>
              <a:t> protein</a:t>
            </a:r>
          </a:p>
          <a:p>
            <a:r>
              <a:rPr lang="sv-SE" sz="1200" dirty="0" err="1"/>
              <a:t>Roscovitine</a:t>
            </a:r>
            <a:r>
              <a:rPr lang="sv-SE" sz="1200" dirty="0"/>
              <a:t> binds to </a:t>
            </a:r>
            <a:r>
              <a:rPr lang="sv-SE" sz="1200" dirty="0" err="1"/>
              <a:t>opposite</a:t>
            </a:r>
            <a:r>
              <a:rPr lang="sv-SE" sz="1200" dirty="0"/>
              <a:t> </a:t>
            </a:r>
            <a:r>
              <a:rPr lang="sv-SE" sz="1200" dirty="0" err="1"/>
              <a:t>side</a:t>
            </a:r>
            <a:r>
              <a:rPr lang="sv-SE" sz="1200" dirty="0"/>
              <a:t> of p25 (green) and that CDK5 (</a:t>
            </a:r>
            <a:r>
              <a:rPr lang="sv-SE" sz="1200" dirty="0" err="1"/>
              <a:t>magenta</a:t>
            </a:r>
            <a:r>
              <a:rPr lang="sv-SE" sz="1200" dirty="0"/>
              <a:t>) </a:t>
            </a:r>
            <a:r>
              <a:rPr lang="sv-SE" sz="1200" dirty="0" err="1"/>
              <a:t>adopts</a:t>
            </a:r>
            <a:r>
              <a:rPr lang="sv-SE" sz="1200" dirty="0"/>
              <a:t> an </a:t>
            </a:r>
            <a:r>
              <a:rPr lang="sv-SE" sz="1200" dirty="0" err="1"/>
              <a:t>active</a:t>
            </a:r>
            <a:r>
              <a:rPr lang="sv-SE" sz="1200" dirty="0"/>
              <a:t> </a:t>
            </a:r>
            <a:r>
              <a:rPr lang="sv-SE" sz="1200" dirty="0" err="1"/>
              <a:t>kinase</a:t>
            </a:r>
            <a:r>
              <a:rPr lang="sv-SE" sz="1200" dirty="0"/>
              <a:t> </a:t>
            </a:r>
            <a:r>
              <a:rPr lang="sv-SE" sz="1200" dirty="0" err="1"/>
              <a:t>conformation</a:t>
            </a:r>
            <a:endParaRPr lang="sv-SE"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748D8EB-9301-403A-889B-E8DDB32CFF4A}" type="slidenum">
              <a:rPr lang="en-GB" smtClean="0"/>
              <a:pPr>
                <a:defRPr/>
              </a:pPr>
              <a:t>14</a:t>
            </a:fld>
            <a:endParaRPr lang="en-GB" dirty="0"/>
          </a:p>
        </p:txBody>
      </p:sp>
      <p:sp>
        <p:nvSpPr>
          <p:cNvPr id="3" name="Date Placeholder 2"/>
          <p:cNvSpPr>
            <a:spLocks noGrp="1"/>
          </p:cNvSpPr>
          <p:nvPr>
            <p:ph type="dt" sz="half" idx="11"/>
          </p:nvPr>
        </p:nvSpPr>
        <p:spPr/>
        <p:txBody>
          <a:bodyPr/>
          <a:lstStyle/>
          <a:p>
            <a:r>
              <a:rPr lang="en-US"/>
              <a:t>Author | 00 Month Year</a:t>
            </a:r>
            <a:endParaRPr lang="sv-SE"/>
          </a:p>
        </p:txBody>
      </p:sp>
      <p:sp>
        <p:nvSpPr>
          <p:cNvPr id="4" name="Footer Placeholder 3"/>
          <p:cNvSpPr>
            <a:spLocks noGrp="1"/>
          </p:cNvSpPr>
          <p:nvPr>
            <p:ph type="ftr" sz="quarter" idx="12"/>
          </p:nvPr>
        </p:nvSpPr>
        <p:spPr/>
        <p:txBody>
          <a:bodyPr/>
          <a:lstStyle/>
          <a:p>
            <a:r>
              <a:rPr lang="en-GB"/>
              <a:t>Set area descriptor | Sub level 1</a:t>
            </a:r>
            <a:endParaRPr lang="sv-SE" dirty="0"/>
          </a:p>
        </p:txBody>
      </p:sp>
      <p:sp>
        <p:nvSpPr>
          <p:cNvPr id="5" name="Title 4"/>
          <p:cNvSpPr>
            <a:spLocks noGrp="1"/>
          </p:cNvSpPr>
          <p:nvPr>
            <p:ph type="title" idx="4294967295"/>
          </p:nvPr>
        </p:nvSpPr>
        <p:spPr>
          <a:xfrm>
            <a:off x="323528" y="0"/>
            <a:ext cx="8415338" cy="511200"/>
          </a:xfrm>
        </p:spPr>
        <p:txBody>
          <a:bodyPr/>
          <a:lstStyle/>
          <a:p>
            <a:r>
              <a:rPr lang="sv-SE" dirty="0" err="1"/>
              <a:t>Entropy</a:t>
            </a:r>
            <a:r>
              <a:rPr lang="sv-SE" dirty="0"/>
              <a:t> – </a:t>
            </a:r>
            <a:r>
              <a:rPr lang="sv-SE" dirty="0" err="1"/>
              <a:t>Entropy</a:t>
            </a:r>
            <a:r>
              <a:rPr lang="sv-SE" dirty="0"/>
              <a:t> </a:t>
            </a:r>
            <a:r>
              <a:rPr lang="sv-SE" dirty="0" err="1"/>
              <a:t>Transduction</a:t>
            </a:r>
            <a:r>
              <a:rPr lang="sv-SE" dirty="0"/>
              <a:t> (Gilson </a:t>
            </a:r>
            <a:r>
              <a:rPr lang="sv-SE" dirty="0" err="1"/>
              <a:t>et.al</a:t>
            </a:r>
            <a:r>
              <a:rPr lang="sv-SE" dirty="0"/>
              <a:t>)</a:t>
            </a:r>
            <a:br>
              <a:rPr lang="sv-SE" dirty="0"/>
            </a:br>
            <a:endParaRPr lang="sv-SE" dirty="0"/>
          </a:p>
        </p:txBody>
      </p:sp>
      <p:pic>
        <p:nvPicPr>
          <p:cNvPr id="3074" name="Picture 2" descr="An external file that holds a picture, illustration, etc.&#10;Object name is pnas.1213180109fig01.jpg"/>
          <p:cNvPicPr>
            <a:picLocks noChangeAspect="1" noChangeArrowheads="1"/>
          </p:cNvPicPr>
          <p:nvPr/>
        </p:nvPicPr>
        <p:blipFill>
          <a:blip r:embed="rId3" cstate="print"/>
          <a:srcRect/>
          <a:stretch>
            <a:fillRect/>
          </a:stretch>
        </p:blipFill>
        <p:spPr bwMode="auto">
          <a:xfrm>
            <a:off x="467544" y="2204864"/>
            <a:ext cx="2808312" cy="3171391"/>
          </a:xfrm>
          <a:prstGeom prst="rect">
            <a:avLst/>
          </a:prstGeom>
          <a:noFill/>
        </p:spPr>
      </p:pic>
      <p:pic>
        <p:nvPicPr>
          <p:cNvPr id="3076" name="Picture 4" descr="An external file that holds a picture, illustration, etc.&#10;Object name is pnas.1213180109fig03.jpg"/>
          <p:cNvPicPr>
            <a:picLocks noChangeAspect="1" noChangeArrowheads="1"/>
          </p:cNvPicPr>
          <p:nvPr/>
        </p:nvPicPr>
        <p:blipFill>
          <a:blip r:embed="rId4" cstate="print"/>
          <a:srcRect/>
          <a:stretch>
            <a:fillRect/>
          </a:stretch>
        </p:blipFill>
        <p:spPr bwMode="auto">
          <a:xfrm>
            <a:off x="3851920" y="2132856"/>
            <a:ext cx="4639241" cy="3315693"/>
          </a:xfrm>
          <a:prstGeom prst="rect">
            <a:avLst/>
          </a:prstGeom>
          <a:noFill/>
        </p:spPr>
      </p:pic>
      <p:sp>
        <p:nvSpPr>
          <p:cNvPr id="9" name="Rectangle 8"/>
          <p:cNvSpPr/>
          <p:nvPr/>
        </p:nvSpPr>
        <p:spPr>
          <a:xfrm>
            <a:off x="0" y="6021288"/>
            <a:ext cx="8640960" cy="276999"/>
          </a:xfrm>
          <a:prstGeom prst="rect">
            <a:avLst/>
          </a:prstGeom>
        </p:spPr>
        <p:txBody>
          <a:bodyPr wrap="square">
            <a:spAutoFit/>
          </a:bodyPr>
          <a:lstStyle/>
          <a:p>
            <a:r>
              <a:rPr lang="sv-SE" sz="1200" dirty="0" err="1"/>
              <a:t>Fenley</a:t>
            </a:r>
            <a:r>
              <a:rPr lang="sv-SE" sz="1200" dirty="0"/>
              <a:t> </a:t>
            </a:r>
            <a:r>
              <a:rPr lang="sv-SE" sz="1200" dirty="0" err="1"/>
              <a:t>et.al</a:t>
            </a:r>
            <a:r>
              <a:rPr lang="sv-SE" sz="1200" dirty="0"/>
              <a:t>. </a:t>
            </a:r>
            <a:r>
              <a:rPr lang="pl-PL" sz="1200" dirty="0"/>
              <a:t>Proc Natl Acad Sci U S A. 2012 Dec 4; 109(49): 20006–20011.</a:t>
            </a:r>
            <a:endParaRPr lang="sv-SE" sz="1200" dirty="0"/>
          </a:p>
        </p:txBody>
      </p:sp>
      <p:sp>
        <p:nvSpPr>
          <p:cNvPr id="10" name="Rectangle 9"/>
          <p:cNvSpPr/>
          <p:nvPr/>
        </p:nvSpPr>
        <p:spPr>
          <a:xfrm>
            <a:off x="0" y="764704"/>
            <a:ext cx="9144000" cy="1200329"/>
          </a:xfrm>
          <a:prstGeom prst="rect">
            <a:avLst/>
          </a:prstGeom>
        </p:spPr>
        <p:txBody>
          <a:bodyPr wrap="square">
            <a:spAutoFit/>
          </a:bodyPr>
          <a:lstStyle/>
          <a:p>
            <a:r>
              <a:rPr lang="en-US" b="0" dirty="0"/>
              <a:t>Analysis of 1-ms MD-simulation of the small protein bovine pancreatic </a:t>
            </a:r>
            <a:r>
              <a:rPr lang="en-US" b="0" dirty="0" err="1"/>
              <a:t>trypsin</a:t>
            </a:r>
            <a:r>
              <a:rPr lang="en-US" b="0" dirty="0"/>
              <a:t> inhibitor</a:t>
            </a:r>
          </a:p>
          <a:p>
            <a:endParaRPr lang="en-US" b="0" dirty="0"/>
          </a:p>
          <a:p>
            <a:r>
              <a:rPr lang="en-US" b="0" dirty="0"/>
              <a:t>Very small geometrical mall perturbations selects for occupancy of different states with significantly different Thermodynamic properties </a:t>
            </a:r>
            <a:endParaRPr lang="sv-S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748D8EB-9301-403A-889B-E8DDB32CFF4A}" type="slidenum">
              <a:rPr lang="en-GB" smtClean="0"/>
              <a:pPr>
                <a:defRPr/>
              </a:pPr>
              <a:t>15</a:t>
            </a:fld>
            <a:endParaRPr lang="en-GB" dirty="0"/>
          </a:p>
        </p:txBody>
      </p:sp>
      <p:sp>
        <p:nvSpPr>
          <p:cNvPr id="3" name="Date Placeholder 2"/>
          <p:cNvSpPr>
            <a:spLocks noGrp="1"/>
          </p:cNvSpPr>
          <p:nvPr>
            <p:ph type="dt" sz="half" idx="11"/>
          </p:nvPr>
        </p:nvSpPr>
        <p:spPr>
          <a:xfrm>
            <a:off x="611560" y="6381328"/>
            <a:ext cx="3312000" cy="244800"/>
          </a:xfrm>
        </p:spPr>
        <p:txBody>
          <a:bodyPr/>
          <a:lstStyle/>
          <a:p>
            <a:r>
              <a:rPr lang="en-US" dirty="0"/>
              <a:t>Author | 00 Month Year</a:t>
            </a:r>
            <a:endParaRPr lang="sv-SE" dirty="0"/>
          </a:p>
        </p:txBody>
      </p:sp>
      <p:sp>
        <p:nvSpPr>
          <p:cNvPr id="4" name="Footer Placeholder 3"/>
          <p:cNvSpPr>
            <a:spLocks noGrp="1"/>
          </p:cNvSpPr>
          <p:nvPr>
            <p:ph type="ftr" sz="quarter" idx="12"/>
          </p:nvPr>
        </p:nvSpPr>
        <p:spPr/>
        <p:txBody>
          <a:bodyPr/>
          <a:lstStyle/>
          <a:p>
            <a:r>
              <a:rPr lang="en-GB" dirty="0"/>
              <a:t>Set area descriptor | Sub level 1</a:t>
            </a:r>
            <a:endParaRPr lang="sv-SE" dirty="0"/>
          </a:p>
        </p:txBody>
      </p:sp>
      <p:pic>
        <p:nvPicPr>
          <p:cNvPr id="2050" name="Picture 1" descr="image001"/>
          <p:cNvPicPr>
            <a:picLocks noChangeAspect="1" noChangeArrowheads="1"/>
          </p:cNvPicPr>
          <p:nvPr/>
        </p:nvPicPr>
        <p:blipFill>
          <a:blip r:embed="rId3" cstate="print"/>
          <a:srcRect l="10085" r="7255" b="5882"/>
          <a:stretch>
            <a:fillRect/>
          </a:stretch>
        </p:blipFill>
        <p:spPr bwMode="auto">
          <a:xfrm>
            <a:off x="251520" y="1772816"/>
            <a:ext cx="6192688" cy="3816424"/>
          </a:xfrm>
          <a:prstGeom prst="rect">
            <a:avLst/>
          </a:prstGeom>
          <a:noFill/>
          <a:ln w="9525">
            <a:noFill/>
            <a:miter lim="800000"/>
            <a:headEnd/>
            <a:tailEnd/>
          </a:ln>
        </p:spPr>
      </p:pic>
      <p:sp>
        <p:nvSpPr>
          <p:cNvPr id="7" name="Title 6"/>
          <p:cNvSpPr>
            <a:spLocks noGrp="1"/>
          </p:cNvSpPr>
          <p:nvPr>
            <p:ph type="title" idx="4294967295"/>
          </p:nvPr>
        </p:nvSpPr>
        <p:spPr>
          <a:xfrm>
            <a:off x="323528" y="188640"/>
            <a:ext cx="8415338" cy="864096"/>
          </a:xfrm>
        </p:spPr>
        <p:txBody>
          <a:bodyPr/>
          <a:lstStyle/>
          <a:p>
            <a:pPr algn="ctr"/>
            <a:r>
              <a:rPr lang="sv-SE" dirty="0" err="1"/>
              <a:t>Thermodynamic</a:t>
            </a:r>
            <a:r>
              <a:rPr lang="sv-SE" dirty="0"/>
              <a:t> </a:t>
            </a:r>
            <a:r>
              <a:rPr lang="sv-SE" dirty="0" err="1"/>
              <a:t>profiling</a:t>
            </a:r>
            <a:r>
              <a:rPr lang="sv-SE" dirty="0"/>
              <a:t> to </a:t>
            </a:r>
            <a:r>
              <a:rPr lang="sv-SE" dirty="0" err="1"/>
              <a:t>identify</a:t>
            </a:r>
            <a:r>
              <a:rPr lang="sv-SE" dirty="0"/>
              <a:t> </a:t>
            </a:r>
            <a:r>
              <a:rPr lang="sv-SE" dirty="0" err="1"/>
              <a:t>differing</a:t>
            </a:r>
            <a:r>
              <a:rPr lang="sv-SE" dirty="0"/>
              <a:t> </a:t>
            </a:r>
            <a:r>
              <a:rPr lang="sv-SE" dirty="0" err="1"/>
              <a:t>binding</a:t>
            </a:r>
            <a:r>
              <a:rPr lang="sv-SE" dirty="0"/>
              <a:t> modes</a:t>
            </a:r>
            <a:br>
              <a:rPr lang="sv-SE" dirty="0"/>
            </a:br>
            <a:endParaRPr lang="sv-SE" dirty="0"/>
          </a:p>
        </p:txBody>
      </p:sp>
      <p:sp>
        <p:nvSpPr>
          <p:cNvPr id="8" name="TextBox 7"/>
          <p:cNvSpPr txBox="1"/>
          <p:nvPr/>
        </p:nvSpPr>
        <p:spPr>
          <a:xfrm>
            <a:off x="179512" y="6021288"/>
            <a:ext cx="6130909" cy="276999"/>
          </a:xfrm>
          <a:prstGeom prst="rect">
            <a:avLst/>
          </a:prstGeom>
          <a:noFill/>
        </p:spPr>
        <p:txBody>
          <a:bodyPr wrap="none" rtlCol="0">
            <a:spAutoFit/>
          </a:bodyPr>
          <a:lstStyle/>
          <a:p>
            <a:r>
              <a:rPr lang="sv-SE" sz="1200" dirty="0" err="1"/>
              <a:t>Neeb</a:t>
            </a:r>
            <a:r>
              <a:rPr lang="sv-SE" sz="1200" dirty="0"/>
              <a:t> M. et. Al J. Med. </a:t>
            </a:r>
            <a:r>
              <a:rPr lang="sv-SE" sz="1200" dirty="0" err="1"/>
              <a:t>Chem</a:t>
            </a:r>
            <a:r>
              <a:rPr lang="sv-SE" sz="1200" dirty="0"/>
              <a:t>. 2014: http://pubs.acs.org/doi/abs/10.1021/jm5006868</a:t>
            </a:r>
          </a:p>
        </p:txBody>
      </p:sp>
      <p:sp>
        <p:nvSpPr>
          <p:cNvPr id="9" name="Rectangle 8"/>
          <p:cNvSpPr/>
          <p:nvPr/>
        </p:nvSpPr>
        <p:spPr>
          <a:xfrm>
            <a:off x="323528" y="1196752"/>
            <a:ext cx="8820472" cy="369332"/>
          </a:xfrm>
          <a:prstGeom prst="rect">
            <a:avLst/>
          </a:prstGeom>
        </p:spPr>
        <p:txBody>
          <a:bodyPr wrap="square">
            <a:spAutoFit/>
          </a:bodyPr>
          <a:lstStyle/>
          <a:p>
            <a:r>
              <a:rPr lang="sv-SE" dirty="0" err="1"/>
              <a:t>Two</a:t>
            </a:r>
            <a:r>
              <a:rPr lang="sv-SE" dirty="0"/>
              <a:t> </a:t>
            </a:r>
            <a:r>
              <a:rPr lang="sv-SE" dirty="0" err="1"/>
              <a:t>matched</a:t>
            </a:r>
            <a:r>
              <a:rPr lang="sv-SE" dirty="0"/>
              <a:t> series </a:t>
            </a:r>
            <a:r>
              <a:rPr lang="sv-SE" dirty="0" err="1"/>
              <a:t>matched</a:t>
            </a:r>
            <a:r>
              <a:rPr lang="sv-SE" dirty="0"/>
              <a:t> with different trends </a:t>
            </a:r>
            <a:r>
              <a:rPr lang="sv-SE" dirty="0">
                <a:sym typeface="Wingdings" pitchFamily="2" charset="2"/>
              </a:rPr>
              <a:t> </a:t>
            </a:r>
            <a:r>
              <a:rPr lang="sv-SE" dirty="0" err="1">
                <a:sym typeface="Wingdings" pitchFamily="2" charset="2"/>
              </a:rPr>
              <a:t>decoupling</a:t>
            </a:r>
            <a:r>
              <a:rPr lang="sv-SE" dirty="0">
                <a:sym typeface="Wingdings" pitchFamily="2" charset="2"/>
              </a:rPr>
              <a:t> </a:t>
            </a:r>
            <a:r>
              <a:rPr lang="sv-SE" dirty="0">
                <a:latin typeface="Symbol" pitchFamily="18" charset="2"/>
                <a:sym typeface="Wingdings" pitchFamily="2" charset="2"/>
              </a:rPr>
              <a:t>D</a:t>
            </a:r>
            <a:r>
              <a:rPr lang="sv-SE" dirty="0">
                <a:sym typeface="Wingdings" pitchFamily="2" charset="2"/>
              </a:rPr>
              <a:t>H and </a:t>
            </a:r>
            <a:r>
              <a:rPr lang="sv-SE" dirty="0" err="1">
                <a:sym typeface="Wingdings" pitchFamily="2" charset="2"/>
              </a:rPr>
              <a:t>LLE</a:t>
            </a:r>
            <a:r>
              <a:rPr lang="sv-SE" dirty="0">
                <a:sym typeface="Wingdings" pitchFamily="2" charset="2"/>
              </a:rPr>
              <a:t> </a:t>
            </a:r>
            <a:endParaRPr lang="sv-SE" dirty="0"/>
          </a:p>
        </p:txBody>
      </p:sp>
      <p:sp>
        <p:nvSpPr>
          <p:cNvPr id="10" name="Rectangle 9"/>
          <p:cNvSpPr/>
          <p:nvPr/>
        </p:nvSpPr>
        <p:spPr>
          <a:xfrm>
            <a:off x="6588224" y="1916832"/>
            <a:ext cx="2304256" cy="3416320"/>
          </a:xfrm>
          <a:prstGeom prst="rect">
            <a:avLst/>
          </a:prstGeom>
        </p:spPr>
        <p:txBody>
          <a:bodyPr wrap="square">
            <a:spAutoFit/>
          </a:bodyPr>
          <a:lstStyle/>
          <a:p>
            <a:r>
              <a:rPr lang="en-US" b="0" dirty="0"/>
              <a:t>thermodynamic signature of two classes of </a:t>
            </a:r>
            <a:r>
              <a:rPr lang="en-US" b="0" i="1" dirty="0" err="1"/>
              <a:t>lin</a:t>
            </a:r>
            <a:r>
              <a:rPr lang="en-US" b="0" dirty="0" err="1"/>
              <a:t>-benzopurines</a:t>
            </a:r>
            <a:r>
              <a:rPr lang="en-US" b="0" dirty="0"/>
              <a:t> binding to </a:t>
            </a:r>
            <a:r>
              <a:rPr lang="en-US" b="0" dirty="0" err="1"/>
              <a:t>tRNA</a:t>
            </a:r>
            <a:r>
              <a:rPr lang="en-US" b="0" dirty="0"/>
              <a:t>−guanine </a:t>
            </a:r>
            <a:r>
              <a:rPr lang="en-US" b="0" dirty="0" err="1"/>
              <a:t>transglycosylase</a:t>
            </a:r>
            <a:endParaRPr lang="en-US" b="0" dirty="0"/>
          </a:p>
          <a:p>
            <a:endParaRPr lang="en-US" b="0" dirty="0"/>
          </a:p>
          <a:p>
            <a:r>
              <a:rPr lang="en-US" b="0" dirty="0"/>
              <a:t>Difference in thermodynamic signatures reflects binding modes</a:t>
            </a:r>
            <a:endParaRPr lang="sv-S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79512" y="0"/>
            <a:ext cx="8415338" cy="511200"/>
          </a:xfrm>
        </p:spPr>
        <p:txBody>
          <a:bodyPr/>
          <a:lstStyle/>
          <a:p>
            <a:pPr algn="ctr"/>
            <a:r>
              <a:rPr lang="sv-SE" dirty="0" err="1"/>
              <a:t>Example</a:t>
            </a:r>
            <a:r>
              <a:rPr lang="sv-SE" dirty="0"/>
              <a:t>  </a:t>
            </a:r>
            <a:r>
              <a:rPr lang="sv-SE" dirty="0" err="1"/>
              <a:t>BACE</a:t>
            </a:r>
            <a:r>
              <a:rPr lang="sv-SE" dirty="0"/>
              <a:t> -inhibitors</a:t>
            </a:r>
          </a:p>
        </p:txBody>
      </p:sp>
      <p:pic>
        <p:nvPicPr>
          <p:cNvPr id="65537" name="Picture 1"/>
          <p:cNvPicPr>
            <a:picLocks noChangeAspect="1" noChangeArrowheads="1"/>
          </p:cNvPicPr>
          <p:nvPr/>
        </p:nvPicPr>
        <p:blipFill>
          <a:blip r:embed="rId3" cstate="print"/>
          <a:srcRect r="18520" b="35241"/>
          <a:stretch>
            <a:fillRect/>
          </a:stretch>
        </p:blipFill>
        <p:spPr bwMode="auto">
          <a:xfrm>
            <a:off x="899592" y="692696"/>
            <a:ext cx="6912768" cy="3540113"/>
          </a:xfrm>
          <a:prstGeom prst="rect">
            <a:avLst/>
          </a:prstGeom>
          <a:noFill/>
          <a:ln w="9525">
            <a:noFill/>
            <a:miter lim="800000"/>
            <a:headEnd/>
            <a:tailEnd/>
          </a:ln>
        </p:spPr>
      </p:pic>
      <p:sp>
        <p:nvSpPr>
          <p:cNvPr id="9" name="TextBox 8"/>
          <p:cNvSpPr txBox="1"/>
          <p:nvPr/>
        </p:nvSpPr>
        <p:spPr>
          <a:xfrm>
            <a:off x="0" y="5877272"/>
            <a:ext cx="8892480" cy="400110"/>
          </a:xfrm>
          <a:prstGeom prst="rect">
            <a:avLst/>
          </a:prstGeom>
          <a:noFill/>
        </p:spPr>
        <p:txBody>
          <a:bodyPr wrap="square" rtlCol="0">
            <a:spAutoFit/>
          </a:bodyPr>
          <a:lstStyle/>
          <a:p>
            <a:r>
              <a:rPr lang="sv-SE" sz="1000" dirty="0"/>
              <a:t>a) Open form </a:t>
            </a:r>
            <a:r>
              <a:rPr lang="sv-SE" sz="1000" dirty="0" err="1"/>
              <a:t>PDB</a:t>
            </a:r>
            <a:r>
              <a:rPr lang="sv-SE" sz="1000" dirty="0"/>
              <a:t> </a:t>
            </a:r>
            <a:r>
              <a:rPr lang="sv-SE" sz="1000" dirty="0" err="1"/>
              <a:t>IDs</a:t>
            </a:r>
            <a:r>
              <a:rPr lang="sv-SE" sz="1000" dirty="0"/>
              <a:t> 4B78 1.5Å, 4B72 1.6Å, 4B77 1.8Å, 4B1D 1.95Å, 4B1E 1.95Å,  and 4AZY 1.79Å</a:t>
            </a:r>
          </a:p>
          <a:p>
            <a:r>
              <a:rPr lang="sv-SE" sz="1000" dirty="0"/>
              <a:t>b) </a:t>
            </a:r>
            <a:r>
              <a:rPr lang="sv-SE" sz="1000" dirty="0" err="1"/>
              <a:t>Closed</a:t>
            </a:r>
            <a:r>
              <a:rPr lang="sv-SE" sz="1000" dirty="0"/>
              <a:t> form, </a:t>
            </a:r>
            <a:r>
              <a:rPr lang="sv-SE" sz="1000" dirty="0" err="1"/>
              <a:t>PDB</a:t>
            </a:r>
            <a:r>
              <a:rPr lang="sv-SE" sz="1000" dirty="0"/>
              <a:t> </a:t>
            </a:r>
            <a:r>
              <a:rPr lang="sv-SE" sz="1000" dirty="0" err="1"/>
              <a:t>IDs</a:t>
            </a:r>
            <a:r>
              <a:rPr lang="sv-SE" sz="1000" dirty="0"/>
              <a:t> 4B1C 1.95Å, 4B70 1.6Å, 4ACX 2.0Å, 4ACU 1.75Å and 4B00 1.83Å</a:t>
            </a:r>
          </a:p>
        </p:txBody>
      </p:sp>
      <p:sp>
        <p:nvSpPr>
          <p:cNvPr id="10" name="Rectangle 9"/>
          <p:cNvSpPr/>
          <p:nvPr/>
        </p:nvSpPr>
        <p:spPr>
          <a:xfrm>
            <a:off x="1403648" y="908720"/>
            <a:ext cx="1954381" cy="369332"/>
          </a:xfrm>
          <a:prstGeom prst="rect">
            <a:avLst/>
          </a:prstGeom>
        </p:spPr>
        <p:txBody>
          <a:bodyPr wrap="none">
            <a:spAutoFit/>
          </a:bodyPr>
          <a:lstStyle/>
          <a:p>
            <a:r>
              <a:rPr lang="sv-SE" dirty="0" err="1"/>
              <a:t>open</a:t>
            </a:r>
            <a:r>
              <a:rPr lang="sv-SE" dirty="0"/>
              <a:t> S3 pocket </a:t>
            </a:r>
          </a:p>
        </p:txBody>
      </p:sp>
      <p:sp>
        <p:nvSpPr>
          <p:cNvPr id="11" name="Rectangle 10"/>
          <p:cNvSpPr/>
          <p:nvPr/>
        </p:nvSpPr>
        <p:spPr>
          <a:xfrm>
            <a:off x="5004048" y="908720"/>
            <a:ext cx="2133918" cy="369332"/>
          </a:xfrm>
          <a:prstGeom prst="rect">
            <a:avLst/>
          </a:prstGeom>
        </p:spPr>
        <p:txBody>
          <a:bodyPr wrap="none">
            <a:spAutoFit/>
          </a:bodyPr>
          <a:lstStyle/>
          <a:p>
            <a:r>
              <a:rPr lang="sv-SE" dirty="0" err="1"/>
              <a:t>closed</a:t>
            </a:r>
            <a:r>
              <a:rPr lang="sv-SE" dirty="0"/>
              <a:t> S3 pocket </a:t>
            </a:r>
          </a:p>
        </p:txBody>
      </p:sp>
      <p:sp>
        <p:nvSpPr>
          <p:cNvPr id="12" name="Rectangle 11"/>
          <p:cNvSpPr/>
          <p:nvPr/>
        </p:nvSpPr>
        <p:spPr>
          <a:xfrm>
            <a:off x="179512" y="4077072"/>
            <a:ext cx="8748464" cy="2092881"/>
          </a:xfrm>
          <a:prstGeom prst="rect">
            <a:avLst/>
          </a:prstGeom>
        </p:spPr>
        <p:txBody>
          <a:bodyPr wrap="square">
            <a:spAutoFit/>
          </a:bodyPr>
          <a:lstStyle/>
          <a:p>
            <a:r>
              <a:rPr lang="en-US" sz="1400" dirty="0"/>
              <a:t>Flexible loop form a deep water filled crevice called the S3 </a:t>
            </a:r>
            <a:r>
              <a:rPr lang="en-US" sz="1400" dirty="0" err="1"/>
              <a:t>subpocket</a:t>
            </a:r>
            <a:endParaRPr lang="en-US" sz="1400" dirty="0"/>
          </a:p>
          <a:p>
            <a:endParaRPr lang="en-US" sz="1400" dirty="0"/>
          </a:p>
          <a:p>
            <a:r>
              <a:rPr lang="en-US" sz="1400" dirty="0"/>
              <a:t>Two distinct </a:t>
            </a:r>
            <a:r>
              <a:rPr lang="en-US" sz="1400" dirty="0" err="1"/>
              <a:t>ligand</a:t>
            </a:r>
            <a:r>
              <a:rPr lang="en-US" sz="1400" dirty="0"/>
              <a:t>-induced conformations connected to the intricate water network of the </a:t>
            </a:r>
            <a:r>
              <a:rPr lang="en-US" sz="1400" dirty="0" err="1"/>
              <a:t>subpocket</a:t>
            </a:r>
            <a:endParaRPr lang="en-US" sz="1400" dirty="0"/>
          </a:p>
          <a:p>
            <a:endParaRPr lang="en-US" sz="1400" dirty="0"/>
          </a:p>
          <a:p>
            <a:r>
              <a:rPr lang="en-US" sz="1400" dirty="0"/>
              <a:t>Compounds that do not disturb the water network keep the pocket in its open conformation</a:t>
            </a:r>
          </a:p>
          <a:p>
            <a:endParaRPr lang="en-US" sz="1400" dirty="0"/>
          </a:p>
          <a:p>
            <a:r>
              <a:rPr lang="en-US" sz="1400" dirty="0"/>
              <a:t>Even a slight displacement of the top water will cause the pocket to collapse, releasing four  conserved waters</a:t>
            </a:r>
          </a:p>
          <a:p>
            <a:endParaRPr lang="sv-S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748D8EB-9301-403A-889B-E8DDB32CFF4A}" type="slidenum">
              <a:rPr lang="en-GB" smtClean="0"/>
              <a:pPr>
                <a:defRPr/>
              </a:pPr>
              <a:t>17</a:t>
            </a:fld>
            <a:endParaRPr lang="en-GB" dirty="0"/>
          </a:p>
        </p:txBody>
      </p:sp>
      <p:sp>
        <p:nvSpPr>
          <p:cNvPr id="3" name="Date Placeholder 2"/>
          <p:cNvSpPr>
            <a:spLocks noGrp="1"/>
          </p:cNvSpPr>
          <p:nvPr>
            <p:ph type="dt" sz="half" idx="11"/>
          </p:nvPr>
        </p:nvSpPr>
        <p:spPr/>
        <p:txBody>
          <a:bodyPr/>
          <a:lstStyle/>
          <a:p>
            <a:r>
              <a:rPr lang="en-US"/>
              <a:t>Author | 00 Month Year</a:t>
            </a:r>
            <a:endParaRPr lang="sv-SE"/>
          </a:p>
        </p:txBody>
      </p:sp>
      <p:sp>
        <p:nvSpPr>
          <p:cNvPr id="4" name="Footer Placeholder 3"/>
          <p:cNvSpPr>
            <a:spLocks noGrp="1"/>
          </p:cNvSpPr>
          <p:nvPr>
            <p:ph type="ftr" sz="quarter" idx="12"/>
          </p:nvPr>
        </p:nvSpPr>
        <p:spPr/>
        <p:txBody>
          <a:bodyPr/>
          <a:lstStyle/>
          <a:p>
            <a:r>
              <a:rPr lang="en-GB"/>
              <a:t>Set area descriptor | Sub level 1</a:t>
            </a:r>
            <a:endParaRPr lang="sv-SE" dirty="0"/>
          </a:p>
        </p:txBody>
      </p:sp>
      <p:sp>
        <p:nvSpPr>
          <p:cNvPr id="5" name="Title 4"/>
          <p:cNvSpPr>
            <a:spLocks noGrp="1"/>
          </p:cNvSpPr>
          <p:nvPr>
            <p:ph type="title" idx="4294967295"/>
          </p:nvPr>
        </p:nvSpPr>
        <p:spPr/>
        <p:txBody>
          <a:bodyPr/>
          <a:lstStyle/>
          <a:p>
            <a:pPr algn="ctr"/>
            <a:r>
              <a:rPr lang="sv-SE" dirty="0" err="1"/>
              <a:t>BACE</a:t>
            </a:r>
            <a:r>
              <a:rPr lang="sv-SE" dirty="0"/>
              <a:t> - ITC Data</a:t>
            </a:r>
          </a:p>
        </p:txBody>
      </p:sp>
      <p:pic>
        <p:nvPicPr>
          <p:cNvPr id="62465" name="Picture 1"/>
          <p:cNvPicPr>
            <a:picLocks noChangeAspect="1" noChangeArrowheads="1"/>
          </p:cNvPicPr>
          <p:nvPr/>
        </p:nvPicPr>
        <p:blipFill>
          <a:blip r:embed="rId2" cstate="print"/>
          <a:srcRect b="32087"/>
          <a:stretch>
            <a:fillRect/>
          </a:stretch>
        </p:blipFill>
        <p:spPr bwMode="auto">
          <a:xfrm>
            <a:off x="0" y="1412776"/>
            <a:ext cx="9144000" cy="2683191"/>
          </a:xfrm>
          <a:prstGeom prst="rect">
            <a:avLst/>
          </a:prstGeom>
          <a:noFill/>
          <a:ln w="9525">
            <a:noFill/>
            <a:miter lim="800000"/>
            <a:headEnd/>
            <a:tailEnd/>
          </a:ln>
        </p:spPr>
      </p:pic>
      <p:sp>
        <p:nvSpPr>
          <p:cNvPr id="8" name="Rectangle 7"/>
          <p:cNvSpPr/>
          <p:nvPr/>
        </p:nvSpPr>
        <p:spPr>
          <a:xfrm>
            <a:off x="395536" y="4293096"/>
            <a:ext cx="7704856" cy="1477328"/>
          </a:xfrm>
          <a:prstGeom prst="rect">
            <a:avLst/>
          </a:prstGeom>
        </p:spPr>
        <p:txBody>
          <a:bodyPr wrap="square">
            <a:spAutoFit/>
          </a:bodyPr>
          <a:lstStyle/>
          <a:p>
            <a:r>
              <a:rPr lang="sv-SE" dirty="0" err="1"/>
              <a:t>Ligands</a:t>
            </a:r>
            <a:r>
              <a:rPr lang="sv-SE" dirty="0"/>
              <a:t> bind to S3 pocket</a:t>
            </a:r>
          </a:p>
          <a:p>
            <a:endParaRPr lang="sv-SE" dirty="0"/>
          </a:p>
          <a:p>
            <a:r>
              <a:rPr lang="sv-SE" dirty="0"/>
              <a:t>Colors by S3 pocket </a:t>
            </a:r>
            <a:r>
              <a:rPr lang="sv-SE" dirty="0" err="1"/>
              <a:t>shape-</a:t>
            </a:r>
            <a:r>
              <a:rPr lang="sv-SE" dirty="0"/>
              <a:t> Red (</a:t>
            </a:r>
            <a:r>
              <a:rPr lang="sv-SE" dirty="0" err="1"/>
              <a:t>open</a:t>
            </a:r>
            <a:r>
              <a:rPr lang="sv-SE" dirty="0"/>
              <a:t>) and Blue (</a:t>
            </a:r>
            <a:r>
              <a:rPr lang="sv-SE" dirty="0" err="1"/>
              <a:t>closed</a:t>
            </a:r>
            <a:r>
              <a:rPr lang="sv-SE" dirty="0"/>
              <a:t>)</a:t>
            </a:r>
          </a:p>
          <a:p>
            <a:endParaRPr lang="sv-SE" dirty="0"/>
          </a:p>
          <a:p>
            <a:r>
              <a:rPr lang="sv-SE" dirty="0"/>
              <a:t>The </a:t>
            </a:r>
            <a:r>
              <a:rPr lang="sv-SE" dirty="0" err="1"/>
              <a:t>thermodynamic</a:t>
            </a:r>
            <a:r>
              <a:rPr lang="sv-SE" dirty="0"/>
              <a:t> </a:t>
            </a:r>
            <a:r>
              <a:rPr lang="sv-SE" dirty="0" err="1"/>
              <a:t>behavior</a:t>
            </a:r>
            <a:r>
              <a:rPr lang="sv-SE" dirty="0"/>
              <a:t> </a:t>
            </a:r>
            <a:r>
              <a:rPr lang="sv-SE" dirty="0" err="1"/>
              <a:t>appears</a:t>
            </a:r>
            <a:r>
              <a:rPr lang="sv-SE" dirty="0"/>
              <a:t> </a:t>
            </a:r>
            <a:r>
              <a:rPr lang="sv-SE" dirty="0" err="1"/>
              <a:t>similar</a:t>
            </a:r>
            <a:r>
              <a:rPr lang="sv-SE" dirty="0"/>
              <a:t> for </a:t>
            </a:r>
            <a:r>
              <a:rPr lang="sv-SE" dirty="0" err="1"/>
              <a:t>both</a:t>
            </a:r>
            <a:r>
              <a:rPr lang="sv-SE" dirty="0"/>
              <a:t> systems </a:t>
            </a:r>
          </a:p>
        </p:txBody>
      </p:sp>
      <p:sp>
        <p:nvSpPr>
          <p:cNvPr id="9" name="Rectangle 8"/>
          <p:cNvSpPr/>
          <p:nvPr/>
        </p:nvSpPr>
        <p:spPr>
          <a:xfrm>
            <a:off x="971600" y="980728"/>
            <a:ext cx="1313180" cy="369332"/>
          </a:xfrm>
          <a:prstGeom prst="rect">
            <a:avLst/>
          </a:prstGeom>
        </p:spPr>
        <p:txBody>
          <a:bodyPr wrap="none">
            <a:spAutoFit/>
          </a:bodyPr>
          <a:lstStyle/>
          <a:p>
            <a:r>
              <a:rPr lang="sv-SE" dirty="0">
                <a:latin typeface="Symbol" pitchFamily="18" charset="2"/>
              </a:rPr>
              <a:t>D</a:t>
            </a:r>
            <a:r>
              <a:rPr lang="sv-SE" dirty="0"/>
              <a:t>H vs </a:t>
            </a:r>
            <a:r>
              <a:rPr lang="sv-SE" dirty="0" err="1"/>
              <a:t>T</a:t>
            </a:r>
            <a:r>
              <a:rPr lang="sv-SE" dirty="0" err="1">
                <a:latin typeface="Symbol" pitchFamily="18" charset="2"/>
              </a:rPr>
              <a:t>D</a:t>
            </a:r>
            <a:r>
              <a:rPr lang="sv-SE" dirty="0" err="1"/>
              <a:t>S</a:t>
            </a:r>
            <a:endParaRPr lang="sv-SE" dirty="0"/>
          </a:p>
        </p:txBody>
      </p:sp>
      <p:sp>
        <p:nvSpPr>
          <p:cNvPr id="10" name="Rectangle 9"/>
          <p:cNvSpPr/>
          <p:nvPr/>
        </p:nvSpPr>
        <p:spPr>
          <a:xfrm>
            <a:off x="3923928" y="980728"/>
            <a:ext cx="1197764" cy="369332"/>
          </a:xfrm>
          <a:prstGeom prst="rect">
            <a:avLst/>
          </a:prstGeom>
        </p:spPr>
        <p:txBody>
          <a:bodyPr wrap="none">
            <a:spAutoFit/>
          </a:bodyPr>
          <a:lstStyle/>
          <a:p>
            <a:r>
              <a:rPr lang="sv-SE" dirty="0">
                <a:latin typeface="Symbol" pitchFamily="18" charset="2"/>
              </a:rPr>
              <a:t>D</a:t>
            </a:r>
            <a:r>
              <a:rPr lang="sv-SE" dirty="0"/>
              <a:t>H vs </a:t>
            </a:r>
            <a:r>
              <a:rPr lang="sv-SE" dirty="0">
                <a:latin typeface="Symbol" pitchFamily="18" charset="2"/>
              </a:rPr>
              <a:t>D</a:t>
            </a:r>
            <a:r>
              <a:rPr lang="sv-SE" dirty="0"/>
              <a:t>G</a:t>
            </a:r>
          </a:p>
        </p:txBody>
      </p:sp>
      <p:sp>
        <p:nvSpPr>
          <p:cNvPr id="11" name="Rectangle 10"/>
          <p:cNvSpPr/>
          <p:nvPr/>
        </p:nvSpPr>
        <p:spPr>
          <a:xfrm>
            <a:off x="7020272" y="908720"/>
            <a:ext cx="1326004" cy="369332"/>
          </a:xfrm>
          <a:prstGeom prst="rect">
            <a:avLst/>
          </a:prstGeom>
        </p:spPr>
        <p:txBody>
          <a:bodyPr wrap="none">
            <a:spAutoFit/>
          </a:bodyPr>
          <a:lstStyle/>
          <a:p>
            <a:r>
              <a:rPr lang="sv-SE" dirty="0" err="1">
                <a:latin typeface="Symbol" pitchFamily="18" charset="2"/>
              </a:rPr>
              <a:t>TD</a:t>
            </a:r>
            <a:r>
              <a:rPr lang="sv-SE" dirty="0" err="1"/>
              <a:t>S</a:t>
            </a:r>
            <a:r>
              <a:rPr lang="sv-SE" dirty="0"/>
              <a:t> vs </a:t>
            </a:r>
            <a:r>
              <a:rPr lang="sv-SE" dirty="0">
                <a:latin typeface="Symbol" pitchFamily="18" charset="2"/>
              </a:rPr>
              <a:t>D</a:t>
            </a:r>
            <a:r>
              <a:rPr lang="sv-SE" dirty="0"/>
              <a:t>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748D8EB-9301-403A-889B-E8DDB32CFF4A}" type="slidenum">
              <a:rPr lang="en-GB" smtClean="0"/>
              <a:pPr>
                <a:defRPr/>
              </a:pPr>
              <a:t>18</a:t>
            </a:fld>
            <a:endParaRPr lang="en-GB" dirty="0"/>
          </a:p>
        </p:txBody>
      </p:sp>
      <p:sp>
        <p:nvSpPr>
          <p:cNvPr id="3" name="Date Placeholder 2"/>
          <p:cNvSpPr>
            <a:spLocks noGrp="1"/>
          </p:cNvSpPr>
          <p:nvPr>
            <p:ph type="dt" sz="half" idx="11"/>
          </p:nvPr>
        </p:nvSpPr>
        <p:spPr/>
        <p:txBody>
          <a:bodyPr/>
          <a:lstStyle/>
          <a:p>
            <a:r>
              <a:rPr lang="en-US" dirty="0"/>
              <a:t>Author | 00 Month Year</a:t>
            </a:r>
            <a:endParaRPr lang="sv-SE" dirty="0"/>
          </a:p>
        </p:txBody>
      </p:sp>
      <p:sp>
        <p:nvSpPr>
          <p:cNvPr id="4" name="Footer Placeholder 3"/>
          <p:cNvSpPr>
            <a:spLocks noGrp="1"/>
          </p:cNvSpPr>
          <p:nvPr>
            <p:ph type="ftr" sz="quarter" idx="12"/>
          </p:nvPr>
        </p:nvSpPr>
        <p:spPr/>
        <p:txBody>
          <a:bodyPr/>
          <a:lstStyle/>
          <a:p>
            <a:r>
              <a:rPr lang="en-GB" dirty="0"/>
              <a:t>Set area descriptor | Sub level 1</a:t>
            </a:r>
            <a:endParaRPr lang="sv-SE" dirty="0"/>
          </a:p>
        </p:txBody>
      </p:sp>
      <p:sp>
        <p:nvSpPr>
          <p:cNvPr id="5" name="Title 4"/>
          <p:cNvSpPr>
            <a:spLocks noGrp="1"/>
          </p:cNvSpPr>
          <p:nvPr>
            <p:ph type="title" idx="4294967295"/>
          </p:nvPr>
        </p:nvSpPr>
        <p:spPr>
          <a:xfrm>
            <a:off x="323528" y="188640"/>
            <a:ext cx="8415338" cy="511200"/>
          </a:xfrm>
        </p:spPr>
        <p:txBody>
          <a:bodyPr/>
          <a:lstStyle/>
          <a:p>
            <a:pPr algn="ctr"/>
            <a:r>
              <a:rPr lang="sv-SE" dirty="0"/>
              <a:t>Enthalpy vs </a:t>
            </a:r>
            <a:r>
              <a:rPr lang="sv-SE" dirty="0" err="1"/>
              <a:t>Lipophilic</a:t>
            </a:r>
            <a:r>
              <a:rPr lang="sv-SE" dirty="0"/>
              <a:t> </a:t>
            </a:r>
            <a:r>
              <a:rPr lang="sv-SE" dirty="0" err="1"/>
              <a:t>ligand</a:t>
            </a:r>
            <a:r>
              <a:rPr lang="sv-SE" dirty="0"/>
              <a:t> </a:t>
            </a:r>
            <a:r>
              <a:rPr lang="sv-SE" dirty="0" err="1"/>
              <a:t>Efficiency</a:t>
            </a:r>
            <a:br>
              <a:rPr lang="sv-SE" dirty="0"/>
            </a:br>
            <a:r>
              <a:rPr lang="sv-SE" dirty="0" err="1"/>
              <a:t>Example</a:t>
            </a:r>
            <a:r>
              <a:rPr lang="sv-SE" dirty="0"/>
              <a:t> BACE</a:t>
            </a:r>
          </a:p>
        </p:txBody>
      </p:sp>
      <p:pic>
        <p:nvPicPr>
          <p:cNvPr id="67586" name="Picture 2"/>
          <p:cNvPicPr>
            <a:picLocks noChangeAspect="1" noChangeArrowheads="1"/>
          </p:cNvPicPr>
          <p:nvPr/>
        </p:nvPicPr>
        <p:blipFill>
          <a:blip r:embed="rId3" cstate="print"/>
          <a:srcRect r="2993"/>
          <a:stretch>
            <a:fillRect/>
          </a:stretch>
        </p:blipFill>
        <p:spPr bwMode="auto">
          <a:xfrm>
            <a:off x="611560" y="1196752"/>
            <a:ext cx="7920880" cy="3313164"/>
          </a:xfrm>
          <a:prstGeom prst="rect">
            <a:avLst/>
          </a:prstGeom>
          <a:noFill/>
          <a:ln w="9525">
            <a:noFill/>
            <a:miter lim="800000"/>
            <a:headEnd/>
            <a:tailEnd/>
          </a:ln>
        </p:spPr>
      </p:pic>
      <p:sp>
        <p:nvSpPr>
          <p:cNvPr id="8" name="TextBox 7"/>
          <p:cNvSpPr txBox="1"/>
          <p:nvPr/>
        </p:nvSpPr>
        <p:spPr>
          <a:xfrm>
            <a:off x="251520" y="4509120"/>
            <a:ext cx="8424936" cy="2062103"/>
          </a:xfrm>
          <a:prstGeom prst="rect">
            <a:avLst/>
          </a:prstGeom>
          <a:noFill/>
        </p:spPr>
        <p:txBody>
          <a:bodyPr wrap="square" rtlCol="0">
            <a:spAutoFit/>
          </a:bodyPr>
          <a:lstStyle/>
          <a:p>
            <a:r>
              <a:rPr lang="sv-SE" sz="1600" dirty="0" err="1"/>
              <a:t>Both</a:t>
            </a:r>
            <a:r>
              <a:rPr lang="sv-SE" sz="1600" dirty="0"/>
              <a:t> Enthalpy and LLE are </a:t>
            </a:r>
            <a:r>
              <a:rPr lang="sv-SE" sz="1600" dirty="0" err="1"/>
              <a:t>often</a:t>
            </a:r>
            <a:r>
              <a:rPr lang="sv-SE" sz="1600" dirty="0"/>
              <a:t> </a:t>
            </a:r>
            <a:r>
              <a:rPr lang="sv-SE" sz="1600" dirty="0" err="1"/>
              <a:t>used</a:t>
            </a:r>
            <a:r>
              <a:rPr lang="sv-SE" sz="1600" dirty="0"/>
              <a:t> as </a:t>
            </a:r>
            <a:r>
              <a:rPr lang="sv-SE" sz="1600" dirty="0" err="1"/>
              <a:t>measures</a:t>
            </a:r>
            <a:r>
              <a:rPr lang="sv-SE" sz="1600" dirty="0"/>
              <a:t> of </a:t>
            </a:r>
            <a:r>
              <a:rPr lang="sv-SE" sz="1600" dirty="0" err="1"/>
              <a:t>specificity</a:t>
            </a:r>
            <a:r>
              <a:rPr lang="sv-SE" sz="1600" dirty="0"/>
              <a:t> of </a:t>
            </a:r>
            <a:r>
              <a:rPr lang="sv-SE" sz="1600" dirty="0" err="1"/>
              <a:t>binding</a:t>
            </a:r>
            <a:endParaRPr lang="sv-SE" sz="1600" dirty="0"/>
          </a:p>
          <a:p>
            <a:endParaRPr lang="sv-SE" sz="1600" dirty="0"/>
          </a:p>
          <a:p>
            <a:r>
              <a:rPr lang="sv-SE" sz="1600" dirty="0"/>
              <a:t>Open and </a:t>
            </a:r>
            <a:r>
              <a:rPr lang="sv-SE" sz="1600" dirty="0" err="1"/>
              <a:t>closed</a:t>
            </a:r>
            <a:r>
              <a:rPr lang="sv-SE" sz="1600" dirty="0"/>
              <a:t> </a:t>
            </a:r>
            <a:r>
              <a:rPr lang="sv-SE" sz="1600" dirty="0" err="1"/>
              <a:t>binding</a:t>
            </a:r>
            <a:r>
              <a:rPr lang="sv-SE" sz="1600" dirty="0"/>
              <a:t> modes </a:t>
            </a:r>
            <a:r>
              <a:rPr lang="sv-SE" sz="1600" dirty="0" err="1"/>
              <a:t>differ</a:t>
            </a:r>
            <a:r>
              <a:rPr lang="sv-SE" sz="1600" dirty="0"/>
              <a:t> in </a:t>
            </a:r>
            <a:r>
              <a:rPr lang="sv-SE" sz="1600" dirty="0" err="1"/>
              <a:t>Enthalpy/LLE</a:t>
            </a:r>
            <a:r>
              <a:rPr lang="sv-SE" sz="1600" dirty="0"/>
              <a:t> </a:t>
            </a:r>
            <a:r>
              <a:rPr lang="sv-SE" sz="1600" dirty="0" err="1"/>
              <a:t>profile</a:t>
            </a:r>
            <a:endParaRPr lang="sv-SE" sz="1600" dirty="0"/>
          </a:p>
          <a:p>
            <a:endParaRPr lang="sv-SE" sz="1600" dirty="0"/>
          </a:p>
          <a:p>
            <a:r>
              <a:rPr lang="sv-SE" sz="1600" dirty="0" err="1"/>
              <a:t>Many</a:t>
            </a:r>
            <a:r>
              <a:rPr lang="sv-SE" sz="1600" dirty="0"/>
              <a:t> suggestions in </a:t>
            </a:r>
            <a:r>
              <a:rPr lang="sv-SE" sz="1600" dirty="0" err="1"/>
              <a:t>literature</a:t>
            </a:r>
            <a:r>
              <a:rPr lang="sv-SE" sz="1600" dirty="0"/>
              <a:t> that optimizing for LLE and </a:t>
            </a:r>
            <a:r>
              <a:rPr lang="sv-SE" sz="1600" dirty="0">
                <a:latin typeface="Symbol" pitchFamily="18" charset="2"/>
              </a:rPr>
              <a:t>D</a:t>
            </a:r>
            <a:r>
              <a:rPr lang="sv-SE" sz="1600" dirty="0"/>
              <a:t>H is </a:t>
            </a:r>
            <a:r>
              <a:rPr lang="sv-SE" sz="1600" dirty="0" err="1"/>
              <a:t>equivalent</a:t>
            </a:r>
            <a:endParaRPr lang="sv-SE" sz="1600" dirty="0"/>
          </a:p>
          <a:p>
            <a:endParaRPr lang="sv-SE" sz="1600" dirty="0"/>
          </a:p>
          <a:p>
            <a:r>
              <a:rPr lang="sv-SE" sz="1600" dirty="0" err="1"/>
              <a:t>Such</a:t>
            </a:r>
            <a:r>
              <a:rPr lang="sv-SE" sz="1600" dirty="0"/>
              <a:t> </a:t>
            </a:r>
            <a:r>
              <a:rPr lang="sv-SE" sz="1600" dirty="0" err="1"/>
              <a:t>assumptions</a:t>
            </a:r>
            <a:r>
              <a:rPr lang="sv-SE" sz="1600" dirty="0"/>
              <a:t> </a:t>
            </a:r>
            <a:r>
              <a:rPr lang="sv-SE" sz="1600" dirty="0" err="1"/>
              <a:t>assumes</a:t>
            </a:r>
            <a:r>
              <a:rPr lang="sv-SE" sz="1600" dirty="0"/>
              <a:t> </a:t>
            </a:r>
            <a:r>
              <a:rPr lang="sv-SE" sz="1600" dirty="0">
                <a:latin typeface="Symbol" pitchFamily="18" charset="2"/>
              </a:rPr>
              <a:t>D</a:t>
            </a:r>
            <a:r>
              <a:rPr lang="sv-SE" sz="1600" dirty="0"/>
              <a:t>S </a:t>
            </a:r>
            <a:r>
              <a:rPr lang="sv-SE" sz="1600" dirty="0" err="1"/>
              <a:t>dominated</a:t>
            </a:r>
            <a:r>
              <a:rPr lang="sv-SE" sz="1600" dirty="0"/>
              <a:t> by </a:t>
            </a:r>
            <a:r>
              <a:rPr lang="sv-SE" sz="1600" dirty="0" err="1"/>
              <a:t>ligand</a:t>
            </a:r>
            <a:r>
              <a:rPr lang="sv-SE" sz="1600" dirty="0"/>
              <a:t> </a:t>
            </a:r>
            <a:r>
              <a:rPr lang="sv-SE" sz="1600" dirty="0" err="1"/>
              <a:t>desolvtion</a:t>
            </a:r>
            <a:endParaRPr lang="sv-SE" sz="1600" dirty="0"/>
          </a:p>
          <a:p>
            <a:r>
              <a:rPr lang="sv-SE" sz="1600" dirty="0"/>
              <a:t> </a:t>
            </a:r>
          </a:p>
        </p:txBody>
      </p:sp>
      <p:sp>
        <p:nvSpPr>
          <p:cNvPr id="9" name="TextBox 8"/>
          <p:cNvSpPr txBox="1"/>
          <p:nvPr/>
        </p:nvSpPr>
        <p:spPr>
          <a:xfrm>
            <a:off x="1403648" y="1340768"/>
            <a:ext cx="736099" cy="369332"/>
          </a:xfrm>
          <a:prstGeom prst="rect">
            <a:avLst/>
          </a:prstGeom>
          <a:noFill/>
        </p:spPr>
        <p:txBody>
          <a:bodyPr wrap="none" rtlCol="0">
            <a:spAutoFit/>
          </a:bodyPr>
          <a:lstStyle/>
          <a:p>
            <a:r>
              <a:rPr lang="sv-SE" dirty="0" err="1"/>
              <a:t>open</a:t>
            </a:r>
            <a:endParaRPr lang="sv-SE" dirty="0"/>
          </a:p>
        </p:txBody>
      </p:sp>
      <p:sp>
        <p:nvSpPr>
          <p:cNvPr id="10" name="TextBox 9"/>
          <p:cNvSpPr txBox="1"/>
          <p:nvPr/>
        </p:nvSpPr>
        <p:spPr>
          <a:xfrm>
            <a:off x="6660232" y="1340768"/>
            <a:ext cx="915635" cy="369332"/>
          </a:xfrm>
          <a:prstGeom prst="rect">
            <a:avLst/>
          </a:prstGeom>
          <a:noFill/>
        </p:spPr>
        <p:txBody>
          <a:bodyPr wrap="none" rtlCol="0">
            <a:spAutoFit/>
          </a:bodyPr>
          <a:lstStyle/>
          <a:p>
            <a:r>
              <a:rPr lang="sv-SE" dirty="0" err="1"/>
              <a:t>closed</a:t>
            </a:r>
            <a:endParaRPr lang="sv-S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748D8EB-9301-403A-889B-E8DDB32CFF4A}" type="slidenum">
              <a:rPr lang="en-GB" smtClean="0"/>
              <a:pPr>
                <a:defRPr/>
              </a:pPr>
              <a:t>19</a:t>
            </a:fld>
            <a:endParaRPr lang="en-GB" dirty="0"/>
          </a:p>
        </p:txBody>
      </p:sp>
      <p:sp>
        <p:nvSpPr>
          <p:cNvPr id="3" name="Date Placeholder 2"/>
          <p:cNvSpPr>
            <a:spLocks noGrp="1"/>
          </p:cNvSpPr>
          <p:nvPr>
            <p:ph type="dt" sz="half" idx="11"/>
          </p:nvPr>
        </p:nvSpPr>
        <p:spPr/>
        <p:txBody>
          <a:bodyPr/>
          <a:lstStyle/>
          <a:p>
            <a:r>
              <a:rPr lang="en-US"/>
              <a:t>Author | 00 Month Year</a:t>
            </a:r>
            <a:endParaRPr lang="sv-SE"/>
          </a:p>
        </p:txBody>
      </p:sp>
      <p:sp>
        <p:nvSpPr>
          <p:cNvPr id="4" name="Footer Placeholder 3"/>
          <p:cNvSpPr>
            <a:spLocks noGrp="1"/>
          </p:cNvSpPr>
          <p:nvPr>
            <p:ph type="ftr" sz="quarter" idx="12"/>
          </p:nvPr>
        </p:nvSpPr>
        <p:spPr/>
        <p:txBody>
          <a:bodyPr/>
          <a:lstStyle/>
          <a:p>
            <a:r>
              <a:rPr lang="en-GB"/>
              <a:t>Set area descriptor | Sub level 1</a:t>
            </a:r>
            <a:endParaRPr lang="sv-SE" dirty="0"/>
          </a:p>
        </p:txBody>
      </p:sp>
      <p:pic>
        <p:nvPicPr>
          <p:cNvPr id="5" name="Picture 4"/>
          <p:cNvPicPr>
            <a:picLocks noChangeAspect="1"/>
          </p:cNvPicPr>
          <p:nvPr/>
        </p:nvPicPr>
        <p:blipFill>
          <a:blip r:embed="rId2"/>
          <a:stretch>
            <a:fillRect/>
          </a:stretch>
        </p:blipFill>
        <p:spPr>
          <a:xfrm>
            <a:off x="1043608" y="764704"/>
            <a:ext cx="6696075" cy="2076450"/>
          </a:xfrm>
          <a:prstGeom prst="rect">
            <a:avLst/>
          </a:prstGeom>
        </p:spPr>
      </p:pic>
      <p:pic>
        <p:nvPicPr>
          <p:cNvPr id="6" name="Picture 5"/>
          <p:cNvPicPr>
            <a:picLocks noChangeAspect="1"/>
          </p:cNvPicPr>
          <p:nvPr/>
        </p:nvPicPr>
        <p:blipFill>
          <a:blip r:embed="rId3"/>
          <a:stretch>
            <a:fillRect/>
          </a:stretch>
        </p:blipFill>
        <p:spPr>
          <a:xfrm>
            <a:off x="1331640" y="3212976"/>
            <a:ext cx="6553200" cy="2571750"/>
          </a:xfrm>
          <a:prstGeom prst="rect">
            <a:avLst/>
          </a:prstGeom>
        </p:spPr>
      </p:pic>
    </p:spTree>
    <p:extLst>
      <p:ext uri="{BB962C8B-B14F-4D97-AF65-F5344CB8AC3E}">
        <p14:creationId xmlns:p14="http://schemas.microsoft.com/office/powerpoint/2010/main" val="154226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600" y="32048"/>
            <a:ext cx="8415338" cy="511200"/>
          </a:xfrm>
        </p:spPr>
        <p:txBody>
          <a:bodyPr/>
          <a:lstStyle/>
          <a:p>
            <a:pPr algn="ctr"/>
            <a:r>
              <a:rPr lang="sv-SE" dirty="0" err="1"/>
              <a:t>Overfitting</a:t>
            </a:r>
            <a:br>
              <a:rPr lang="sv-SE" dirty="0"/>
            </a:br>
            <a:r>
              <a:rPr lang="sv-SE" dirty="0"/>
              <a:t> – The Skinner Box Experiment </a:t>
            </a:r>
          </a:p>
        </p:txBody>
      </p:sp>
      <p:pic>
        <p:nvPicPr>
          <p:cNvPr id="4" name="Picture 3"/>
          <p:cNvPicPr>
            <a:picLocks noChangeAspect="1"/>
          </p:cNvPicPr>
          <p:nvPr/>
        </p:nvPicPr>
        <p:blipFill>
          <a:blip r:embed="rId2"/>
          <a:stretch>
            <a:fillRect/>
          </a:stretch>
        </p:blipFill>
        <p:spPr>
          <a:xfrm>
            <a:off x="1951979" y="1674966"/>
            <a:ext cx="5130580" cy="3735859"/>
          </a:xfrm>
          <a:prstGeom prst="rect">
            <a:avLst/>
          </a:prstGeom>
        </p:spPr>
      </p:pic>
      <p:sp>
        <p:nvSpPr>
          <p:cNvPr id="5" name="TextBox 4"/>
          <p:cNvSpPr txBox="1"/>
          <p:nvPr/>
        </p:nvSpPr>
        <p:spPr>
          <a:xfrm>
            <a:off x="1524138" y="1028635"/>
            <a:ext cx="7200800" cy="646331"/>
          </a:xfrm>
          <a:prstGeom prst="rect">
            <a:avLst/>
          </a:prstGeom>
          <a:noFill/>
        </p:spPr>
        <p:txBody>
          <a:bodyPr wrap="square" rtlCol="0">
            <a:spAutoFit/>
          </a:bodyPr>
          <a:lstStyle/>
          <a:p>
            <a:r>
              <a:rPr lang="sv-SE" dirty="0" err="1"/>
              <a:t>Buttons</a:t>
            </a:r>
            <a:r>
              <a:rPr lang="sv-SE" dirty="0"/>
              <a:t> to pick + </a:t>
            </a:r>
            <a:r>
              <a:rPr lang="sv-SE" dirty="0" err="1"/>
              <a:t>random</a:t>
            </a:r>
            <a:r>
              <a:rPr lang="sv-SE" dirty="0"/>
              <a:t> </a:t>
            </a:r>
            <a:r>
              <a:rPr lang="sv-SE" dirty="0" err="1"/>
              <a:t>rewards</a:t>
            </a:r>
            <a:r>
              <a:rPr lang="sv-SE" dirty="0"/>
              <a:t> </a:t>
            </a:r>
            <a:r>
              <a:rPr lang="sv-SE" dirty="0">
                <a:sym typeface="Wingdings" panose="05000000000000000000" pitchFamily="2" charset="2"/>
              </a:rPr>
              <a:t> ”</a:t>
            </a:r>
            <a:r>
              <a:rPr lang="sv-SE" dirty="0" err="1">
                <a:sym typeface="Wingdings" panose="05000000000000000000" pitchFamily="2" charset="2"/>
              </a:rPr>
              <a:t>rain</a:t>
            </a:r>
            <a:r>
              <a:rPr lang="sv-SE" dirty="0">
                <a:sym typeface="Wingdings" panose="05000000000000000000" pitchFamily="2" charset="2"/>
              </a:rPr>
              <a:t> </a:t>
            </a:r>
            <a:r>
              <a:rPr lang="sv-SE" dirty="0" err="1">
                <a:sym typeface="Wingdings" panose="05000000000000000000" pitchFamily="2" charset="2"/>
              </a:rPr>
              <a:t>dances</a:t>
            </a:r>
            <a:r>
              <a:rPr lang="sv-SE" dirty="0">
                <a:sym typeface="Wingdings" panose="05000000000000000000" pitchFamily="2" charset="2"/>
              </a:rPr>
              <a:t>”</a:t>
            </a:r>
            <a:endParaRPr lang="sv-SE" dirty="0"/>
          </a:p>
          <a:p>
            <a:endParaRPr lang="sv-SE" dirty="0"/>
          </a:p>
        </p:txBody>
      </p:sp>
      <p:sp>
        <p:nvSpPr>
          <p:cNvPr id="6" name="TextBox 5"/>
          <p:cNvSpPr txBox="1"/>
          <p:nvPr/>
        </p:nvSpPr>
        <p:spPr>
          <a:xfrm>
            <a:off x="1599215" y="5733990"/>
            <a:ext cx="7125723" cy="646331"/>
          </a:xfrm>
          <a:prstGeom prst="rect">
            <a:avLst/>
          </a:prstGeom>
          <a:noFill/>
        </p:spPr>
        <p:txBody>
          <a:bodyPr wrap="square" rtlCol="0">
            <a:spAutoFit/>
          </a:bodyPr>
          <a:lstStyle/>
          <a:p>
            <a:r>
              <a:rPr lang="sv-SE" dirty="0" err="1"/>
              <a:t>Iterative</a:t>
            </a:r>
            <a:r>
              <a:rPr lang="sv-SE" dirty="0"/>
              <a:t> interpretations </a:t>
            </a:r>
            <a:r>
              <a:rPr lang="sv-SE" dirty="0" err="1"/>
              <a:t>of</a:t>
            </a:r>
            <a:r>
              <a:rPr lang="sv-SE" dirty="0"/>
              <a:t> </a:t>
            </a:r>
            <a:r>
              <a:rPr lang="sv-SE" dirty="0" err="1"/>
              <a:t>complex</a:t>
            </a:r>
            <a:r>
              <a:rPr lang="sv-SE" dirty="0"/>
              <a:t> data </a:t>
            </a:r>
            <a:r>
              <a:rPr lang="sv-SE" dirty="0" err="1"/>
              <a:t>may</a:t>
            </a:r>
            <a:r>
              <a:rPr lang="sv-SE" dirty="0"/>
              <a:t> </a:t>
            </a:r>
            <a:r>
              <a:rPr lang="sv-SE" dirty="0" err="1"/>
              <a:t>lead</a:t>
            </a:r>
            <a:r>
              <a:rPr lang="sv-SE" dirty="0"/>
              <a:t> to </a:t>
            </a:r>
            <a:r>
              <a:rPr lang="sv-SE" dirty="0" err="1"/>
              <a:t>superstitious</a:t>
            </a:r>
            <a:r>
              <a:rPr lang="sv-SE" dirty="0"/>
              <a:t> </a:t>
            </a:r>
            <a:r>
              <a:rPr lang="sv-SE" dirty="0" err="1"/>
              <a:t>clinging</a:t>
            </a:r>
            <a:r>
              <a:rPr lang="sv-SE" dirty="0"/>
              <a:t> to </a:t>
            </a:r>
            <a:r>
              <a:rPr lang="sv-SE" dirty="0" err="1"/>
              <a:t>oversimplified</a:t>
            </a:r>
            <a:r>
              <a:rPr lang="sv-SE" dirty="0"/>
              <a:t> </a:t>
            </a:r>
            <a:r>
              <a:rPr lang="sv-SE" dirty="0" err="1"/>
              <a:t>rules</a:t>
            </a:r>
            <a:endParaRPr lang="sv-SE" dirty="0"/>
          </a:p>
        </p:txBody>
      </p:sp>
    </p:spTree>
    <p:extLst>
      <p:ext uri="{BB962C8B-B14F-4D97-AF65-F5344CB8AC3E}">
        <p14:creationId xmlns:p14="http://schemas.microsoft.com/office/powerpoint/2010/main" val="3800305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bwMode="auto">
          <a:xfrm>
            <a:off x="3911743" y="1499874"/>
            <a:ext cx="720080" cy="54174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err="1">
              <a:ln>
                <a:noFill/>
              </a:ln>
              <a:solidFill>
                <a:schemeClr val="bg1"/>
              </a:solidFill>
              <a:effectLst/>
              <a:latin typeface="Arial" charset="0"/>
            </a:endParaRPr>
          </a:p>
        </p:txBody>
      </p:sp>
      <p:sp>
        <p:nvSpPr>
          <p:cNvPr id="13" name="Oval 12"/>
          <p:cNvSpPr/>
          <p:nvPr/>
        </p:nvSpPr>
        <p:spPr bwMode="auto">
          <a:xfrm>
            <a:off x="4488063" y="2551834"/>
            <a:ext cx="720080" cy="54174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err="1">
              <a:ln>
                <a:noFill/>
              </a:ln>
              <a:solidFill>
                <a:schemeClr val="bg1"/>
              </a:solidFill>
              <a:effectLst/>
              <a:latin typeface="Arial" charset="0"/>
            </a:endParaRPr>
          </a:p>
        </p:txBody>
      </p:sp>
      <p:sp>
        <p:nvSpPr>
          <p:cNvPr id="2" name="Title 1"/>
          <p:cNvSpPr>
            <a:spLocks noGrp="1"/>
          </p:cNvSpPr>
          <p:nvPr>
            <p:ph type="title"/>
          </p:nvPr>
        </p:nvSpPr>
        <p:spPr/>
        <p:txBody>
          <a:bodyPr/>
          <a:lstStyle/>
          <a:p>
            <a:pPr algn="ctr"/>
            <a:r>
              <a:rPr lang="sv-SE" dirty="0" err="1"/>
              <a:t>spurious</a:t>
            </a:r>
            <a:r>
              <a:rPr lang="sv-SE" dirty="0"/>
              <a:t> </a:t>
            </a:r>
            <a:r>
              <a:rPr lang="sv-SE" dirty="0" err="1"/>
              <a:t>correlations</a:t>
            </a:r>
            <a:r>
              <a:rPr lang="sv-SE" dirty="0"/>
              <a:t> </a:t>
            </a:r>
            <a:r>
              <a:rPr lang="sv-SE" dirty="0" err="1"/>
              <a:t>when</a:t>
            </a:r>
            <a:r>
              <a:rPr lang="sv-SE" dirty="0"/>
              <a:t> </a:t>
            </a:r>
            <a:r>
              <a:rPr lang="sv-SE" dirty="0" err="1"/>
              <a:t>comparing</a:t>
            </a:r>
            <a:r>
              <a:rPr lang="sv-SE" dirty="0"/>
              <a:t> Enthalpy and LLE</a:t>
            </a:r>
          </a:p>
        </p:txBody>
      </p:sp>
      <p:sp>
        <p:nvSpPr>
          <p:cNvPr id="3" name="Date Placeholder 2"/>
          <p:cNvSpPr>
            <a:spLocks noGrp="1"/>
          </p:cNvSpPr>
          <p:nvPr>
            <p:ph type="dt" sz="half" idx="10"/>
          </p:nvPr>
        </p:nvSpPr>
        <p:spPr/>
        <p:txBody>
          <a:bodyPr/>
          <a:lstStyle/>
          <a:p>
            <a:fld id="{BC4A847E-8278-4433-A714-DDAB21715B4F}" type="datetime1">
              <a:rPr lang="sv-SE" smtClean="0"/>
              <a:t>2019-02-01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9F893863-9DE6-4589-AD03-AA915428C325}" type="slidenum">
              <a:rPr lang="sv-SE" smtClean="0"/>
              <a:pPr/>
              <a:t>20</a:t>
            </a:fld>
            <a:endParaRPr lang="sv-SE"/>
          </a:p>
        </p:txBody>
      </p:sp>
      <mc:AlternateContent xmlns:mc="http://schemas.openxmlformats.org/markup-compatibility/2006" xmlns:a14="http://schemas.microsoft.com/office/drawing/2010/main">
        <mc:Choice Requires="a14">
          <p:sp>
            <p:nvSpPr>
              <p:cNvPr id="8" name="TextBox 7"/>
              <p:cNvSpPr txBox="1"/>
              <p:nvPr/>
            </p:nvSpPr>
            <p:spPr>
              <a:xfrm>
                <a:off x="3247560" y="1628800"/>
                <a:ext cx="20484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v-SE" i="1" smtClean="0">
                          <a:latin typeface="Cambria Math" panose="02040503050406030204" pitchFamily="18" charset="0"/>
                        </a:rPr>
                        <m:t>𝒑</m:t>
                      </m:r>
                      <m:sSub>
                        <m:sSubPr>
                          <m:ctrlPr>
                            <a:rPr lang="sv-SE" i="1">
                              <a:latin typeface="Cambria Math" panose="02040503050406030204" pitchFamily="18" charset="0"/>
                            </a:rPr>
                          </m:ctrlPr>
                        </m:sSubPr>
                        <m:e>
                          <m:r>
                            <a:rPr lang="sv-SE" i="1">
                              <a:latin typeface="Cambria Math" panose="02040503050406030204" pitchFamily="18" charset="0"/>
                            </a:rPr>
                            <m:t>𝑲</m:t>
                          </m:r>
                        </m:e>
                        <m:sub>
                          <m:r>
                            <a:rPr lang="sv-SE" b="1" i="1" smtClean="0">
                              <a:latin typeface="Cambria Math" panose="02040503050406030204" pitchFamily="18" charset="0"/>
                            </a:rPr>
                            <m:t>𝑫</m:t>
                          </m:r>
                        </m:sub>
                      </m:sSub>
                      <m:r>
                        <a:rPr lang="sv-SE" b="1" i="1" smtClean="0">
                          <a:latin typeface="Cambria Math" panose="02040503050406030204" pitchFamily="18" charset="0"/>
                        </a:rPr>
                        <m:t>=</m:t>
                      </m:r>
                      <m:r>
                        <a:rPr lang="sv-SE" b="1" i="1" smtClean="0">
                          <a:latin typeface="Cambria Math" panose="02040503050406030204" pitchFamily="18" charset="0"/>
                        </a:rPr>
                        <m:t>𝒑</m:t>
                      </m:r>
                      <m:sSub>
                        <m:sSubPr>
                          <m:ctrlPr>
                            <a:rPr lang="sv-SE" b="1" i="1" smtClean="0">
                              <a:latin typeface="Cambria Math" panose="02040503050406030204" pitchFamily="18" charset="0"/>
                            </a:rPr>
                          </m:ctrlPr>
                        </m:sSubPr>
                        <m:e>
                          <m:r>
                            <a:rPr lang="sv-SE" b="1" i="1" smtClean="0">
                              <a:latin typeface="Cambria Math" panose="02040503050406030204" pitchFamily="18" charset="0"/>
                            </a:rPr>
                            <m:t>𝑲</m:t>
                          </m:r>
                        </m:e>
                        <m:sub>
                          <m:r>
                            <a:rPr lang="sv-SE" b="1" i="1" smtClean="0">
                              <a:latin typeface="Cambria Math" panose="02040503050406030204" pitchFamily="18" charset="0"/>
                            </a:rPr>
                            <m:t>𝑯</m:t>
                          </m:r>
                        </m:sub>
                      </m:sSub>
                      <m:r>
                        <a:rPr lang="sv-SE" b="1" i="1" smtClean="0">
                          <a:latin typeface="Cambria Math" panose="02040503050406030204" pitchFamily="18" charset="0"/>
                        </a:rPr>
                        <m:t>+</m:t>
                      </m:r>
                      <m:r>
                        <a:rPr lang="sv-SE" i="1">
                          <a:latin typeface="Cambria Math" panose="02040503050406030204" pitchFamily="18" charset="0"/>
                        </a:rPr>
                        <m:t>𝒑</m:t>
                      </m:r>
                      <m:sSub>
                        <m:sSubPr>
                          <m:ctrlPr>
                            <a:rPr lang="sv-SE" i="1">
                              <a:latin typeface="Cambria Math" panose="02040503050406030204" pitchFamily="18" charset="0"/>
                            </a:rPr>
                          </m:ctrlPr>
                        </m:sSubPr>
                        <m:e>
                          <m:r>
                            <a:rPr lang="sv-SE" i="1">
                              <a:latin typeface="Cambria Math" panose="02040503050406030204" pitchFamily="18" charset="0"/>
                            </a:rPr>
                            <m:t>𝑲</m:t>
                          </m:r>
                        </m:e>
                        <m:sub>
                          <m:r>
                            <a:rPr lang="sv-SE" b="1" i="1" smtClean="0">
                              <a:latin typeface="Cambria Math" panose="02040503050406030204" pitchFamily="18" charset="0"/>
                            </a:rPr>
                            <m:t>𝑺</m:t>
                          </m:r>
                        </m:sub>
                      </m:sSub>
                    </m:oMath>
                  </m:oMathPara>
                </a14:m>
                <a:endParaRPr lang="sv-SE" dirty="0"/>
              </a:p>
            </p:txBody>
          </p:sp>
        </mc:Choice>
        <mc:Fallback xmlns="">
          <p:sp>
            <p:nvSpPr>
              <p:cNvPr id="8" name="TextBox 7"/>
              <p:cNvSpPr txBox="1">
                <a:spLocks noRot="1" noChangeAspect="1" noMove="1" noResize="1" noEditPoints="1" noAdjustHandles="1" noChangeArrowheads="1" noChangeShapeType="1" noTextEdit="1"/>
              </p:cNvSpPr>
              <p:nvPr/>
            </p:nvSpPr>
            <p:spPr>
              <a:xfrm>
                <a:off x="3247560" y="1628800"/>
                <a:ext cx="2048446" cy="276999"/>
              </a:xfrm>
              <a:prstGeom prst="rect">
                <a:avLst/>
              </a:prstGeom>
              <a:blipFill rotWithShape="0">
                <a:blip r:embed="rId2"/>
                <a:stretch>
                  <a:fillRect l="-595" b="-26087"/>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268000" y="2610261"/>
                <a:ext cx="4440126" cy="276999"/>
              </a:xfrm>
              <a:prstGeom prst="rect">
                <a:avLst/>
              </a:prstGeom>
              <a:noFill/>
            </p:spPr>
            <p:txBody>
              <a:bodyPr wrap="none" lIns="0" tIns="0" rIns="0" bIns="0" rtlCol="0">
                <a:spAutoFit/>
              </a:bodyPr>
              <a:lstStyle/>
              <a:p>
                <a14:m>
                  <m:oMath xmlns:m="http://schemas.openxmlformats.org/officeDocument/2006/math">
                    <m:r>
                      <a:rPr lang="sv-SE" b="1" i="1" smtClean="0">
                        <a:latin typeface="Cambria Math" panose="02040503050406030204" pitchFamily="18" charset="0"/>
                      </a:rPr>
                      <m:t>𝑳𝑳𝑬</m:t>
                    </m:r>
                    <m:r>
                      <a:rPr lang="sv-SE" b="1" i="1" smtClean="0">
                        <a:latin typeface="Cambria Math" panose="02040503050406030204" pitchFamily="18" charset="0"/>
                      </a:rPr>
                      <m:t>=</m:t>
                    </m:r>
                    <m:r>
                      <a:rPr lang="sv-SE" b="1" i="1" smtClean="0">
                        <a:latin typeface="Cambria Math" panose="02040503050406030204" pitchFamily="18" charset="0"/>
                      </a:rPr>
                      <m:t>𝒑</m:t>
                    </m:r>
                    <m:sSub>
                      <m:sSubPr>
                        <m:ctrlPr>
                          <a:rPr lang="sv-SE" b="1" i="1" smtClean="0">
                            <a:latin typeface="Cambria Math" panose="02040503050406030204" pitchFamily="18" charset="0"/>
                          </a:rPr>
                        </m:ctrlPr>
                      </m:sSubPr>
                      <m:e>
                        <m:r>
                          <a:rPr lang="sv-SE" b="1" i="1" smtClean="0">
                            <a:latin typeface="Cambria Math" panose="02040503050406030204" pitchFamily="18" charset="0"/>
                          </a:rPr>
                          <m:t>𝑲</m:t>
                        </m:r>
                      </m:e>
                      <m:sub>
                        <m:r>
                          <a:rPr lang="sv-SE" b="1" i="1" smtClean="0">
                            <a:latin typeface="Cambria Math" panose="02040503050406030204" pitchFamily="18" charset="0"/>
                          </a:rPr>
                          <m:t>𝑫</m:t>
                        </m:r>
                      </m:sub>
                    </m:sSub>
                    <m:r>
                      <a:rPr lang="sv-SE" b="1" i="1" smtClean="0">
                        <a:latin typeface="Cambria Math" panose="02040503050406030204" pitchFamily="18" charset="0"/>
                      </a:rPr>
                      <m:t>−</m:t>
                    </m:r>
                    <m:r>
                      <a:rPr lang="sv-SE" b="1" i="1" smtClean="0">
                        <a:latin typeface="Cambria Math" panose="02040503050406030204" pitchFamily="18" charset="0"/>
                      </a:rPr>
                      <m:t>𝑳𝒐𝒈𝑫</m:t>
                    </m:r>
                    <m:r>
                      <a:rPr lang="sv-SE" b="1" i="1" smtClean="0">
                        <a:latin typeface="Cambria Math" panose="02040503050406030204" pitchFamily="18" charset="0"/>
                      </a:rPr>
                      <m:t>=</m:t>
                    </m:r>
                    <m:r>
                      <a:rPr lang="sv-SE" i="1">
                        <a:latin typeface="Cambria Math" panose="02040503050406030204" pitchFamily="18" charset="0"/>
                      </a:rPr>
                      <m:t>𝒑</m:t>
                    </m:r>
                    <m:sSub>
                      <m:sSubPr>
                        <m:ctrlPr>
                          <a:rPr lang="sv-SE" i="1">
                            <a:latin typeface="Cambria Math" panose="02040503050406030204" pitchFamily="18" charset="0"/>
                          </a:rPr>
                        </m:ctrlPr>
                      </m:sSubPr>
                      <m:e>
                        <m:r>
                          <a:rPr lang="sv-SE" i="1">
                            <a:latin typeface="Cambria Math" panose="02040503050406030204" pitchFamily="18" charset="0"/>
                          </a:rPr>
                          <m:t>𝑲</m:t>
                        </m:r>
                      </m:e>
                      <m:sub>
                        <m:r>
                          <a:rPr lang="sv-SE" i="1">
                            <a:latin typeface="Cambria Math" panose="02040503050406030204" pitchFamily="18" charset="0"/>
                          </a:rPr>
                          <m:t>𝑯</m:t>
                        </m:r>
                      </m:sub>
                    </m:sSub>
                  </m:oMath>
                </a14:m>
                <a:r>
                  <a:rPr lang="sv-SE" dirty="0"/>
                  <a:t> +</a:t>
                </a:r>
                <a14:m>
                  <m:oMath xmlns:m="http://schemas.openxmlformats.org/officeDocument/2006/math">
                    <m:r>
                      <a:rPr lang="sv-SE" b="1" i="0" smtClean="0">
                        <a:latin typeface="Cambria Math" panose="02040503050406030204" pitchFamily="18" charset="0"/>
                      </a:rPr>
                      <m:t> </m:t>
                    </m:r>
                    <m:r>
                      <a:rPr lang="sv-SE" i="1">
                        <a:latin typeface="Cambria Math" panose="02040503050406030204" pitchFamily="18" charset="0"/>
                      </a:rPr>
                      <m:t>𝒑</m:t>
                    </m:r>
                    <m:sSub>
                      <m:sSubPr>
                        <m:ctrlPr>
                          <a:rPr lang="sv-SE" i="1">
                            <a:latin typeface="Cambria Math" panose="02040503050406030204" pitchFamily="18" charset="0"/>
                          </a:rPr>
                        </m:ctrlPr>
                      </m:sSubPr>
                      <m:e>
                        <m:r>
                          <a:rPr lang="sv-SE" i="1">
                            <a:latin typeface="Cambria Math" panose="02040503050406030204" pitchFamily="18" charset="0"/>
                          </a:rPr>
                          <m:t>𝑲</m:t>
                        </m:r>
                      </m:e>
                      <m:sub>
                        <m:r>
                          <a:rPr lang="sv-SE" i="1">
                            <a:latin typeface="Cambria Math" panose="02040503050406030204" pitchFamily="18" charset="0"/>
                          </a:rPr>
                          <m:t>𝑺</m:t>
                        </m:r>
                        <m:r>
                          <a:rPr lang="sv-SE" b="1" i="1" smtClean="0">
                            <a:latin typeface="Cambria Math" panose="02040503050406030204" pitchFamily="18" charset="0"/>
                          </a:rPr>
                          <m:t> </m:t>
                        </m:r>
                      </m:sub>
                    </m:sSub>
                    <m:r>
                      <a:rPr lang="sv-SE" b="1" i="1" smtClean="0">
                        <a:latin typeface="Cambria Math" panose="02040503050406030204" pitchFamily="18" charset="0"/>
                      </a:rPr>
                      <m:t>−</m:t>
                    </m:r>
                    <m:r>
                      <a:rPr lang="sv-SE" b="1" i="1" smtClean="0">
                        <a:latin typeface="Cambria Math" panose="02040503050406030204" pitchFamily="18" charset="0"/>
                      </a:rPr>
                      <m:t>𝑳𝒐𝒈𝑫</m:t>
                    </m:r>
                  </m:oMath>
                </a14:m>
                <a:r>
                  <a:rPr lang="sv-SE"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2268000" y="2610261"/>
                <a:ext cx="4440126" cy="276999"/>
              </a:xfrm>
              <a:prstGeom prst="rect">
                <a:avLst/>
              </a:prstGeom>
              <a:blipFill rotWithShape="0">
                <a:blip r:embed="rId3"/>
                <a:stretch>
                  <a:fillRect l="-1786" t="-28261" r="-137" b="-50000"/>
                </a:stretch>
              </a:blipFill>
            </p:spPr>
            <p:txBody>
              <a:bodyPr/>
              <a:lstStyle/>
              <a:p>
                <a:r>
                  <a:rPr lang="sv-SE">
                    <a:noFill/>
                  </a:rPr>
                  <a:t> </a:t>
                </a:r>
              </a:p>
            </p:txBody>
          </p:sp>
        </mc:Fallback>
      </mc:AlternateContent>
      <p:cxnSp>
        <p:nvCxnSpPr>
          <p:cNvPr id="11" name="Straight Arrow Connector 10"/>
          <p:cNvCxnSpPr/>
          <p:nvPr/>
        </p:nvCxnSpPr>
        <p:spPr bwMode="auto">
          <a:xfrm>
            <a:off x="4391129" y="2118242"/>
            <a:ext cx="324887" cy="492019"/>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cxnSp>
        <p:nvCxnSpPr>
          <p:cNvPr id="16" name="Straight Arrow Connector 15"/>
          <p:cNvCxnSpPr/>
          <p:nvPr/>
        </p:nvCxnSpPr>
        <p:spPr bwMode="auto">
          <a:xfrm flipV="1">
            <a:off x="1232624" y="3667791"/>
            <a:ext cx="0" cy="1800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Straight Arrow Connector 17"/>
          <p:cNvCxnSpPr/>
          <p:nvPr/>
        </p:nvCxnSpPr>
        <p:spPr bwMode="auto">
          <a:xfrm>
            <a:off x="1232624" y="5467991"/>
            <a:ext cx="243634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TextBox 18"/>
          <p:cNvSpPr txBox="1"/>
          <p:nvPr/>
        </p:nvSpPr>
        <p:spPr>
          <a:xfrm>
            <a:off x="2228371" y="5569251"/>
            <a:ext cx="312906" cy="369332"/>
          </a:xfrm>
          <a:prstGeom prst="rect">
            <a:avLst/>
          </a:prstGeom>
          <a:noFill/>
        </p:spPr>
        <p:txBody>
          <a:bodyPr wrap="none" rtlCol="0">
            <a:spAutoFit/>
          </a:bodyPr>
          <a:lstStyle/>
          <a:p>
            <a:r>
              <a:rPr lang="sv-SE" dirty="0"/>
              <a:t>x</a:t>
            </a:r>
          </a:p>
        </p:txBody>
      </p:sp>
      <p:sp>
        <p:nvSpPr>
          <p:cNvPr id="20" name="TextBox 19"/>
          <p:cNvSpPr txBox="1"/>
          <p:nvPr/>
        </p:nvSpPr>
        <p:spPr>
          <a:xfrm rot="16200000">
            <a:off x="440925" y="4405900"/>
            <a:ext cx="575799" cy="369332"/>
          </a:xfrm>
          <a:prstGeom prst="rect">
            <a:avLst/>
          </a:prstGeom>
          <a:noFill/>
        </p:spPr>
        <p:txBody>
          <a:bodyPr wrap="none" rtlCol="0">
            <a:spAutoFit/>
          </a:bodyPr>
          <a:lstStyle/>
          <a:p>
            <a:r>
              <a:rPr lang="sv-SE" dirty="0" err="1"/>
              <a:t>x+y</a:t>
            </a:r>
            <a:endParaRPr lang="sv-SE" dirty="0"/>
          </a:p>
        </p:txBody>
      </p:sp>
      <p:cxnSp>
        <p:nvCxnSpPr>
          <p:cNvPr id="21" name="Straight Arrow Connector 20"/>
          <p:cNvCxnSpPr/>
          <p:nvPr/>
        </p:nvCxnSpPr>
        <p:spPr bwMode="auto">
          <a:xfrm flipV="1">
            <a:off x="6045495" y="3653665"/>
            <a:ext cx="0" cy="1800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Straight Arrow Connector 21"/>
          <p:cNvCxnSpPr/>
          <p:nvPr/>
        </p:nvCxnSpPr>
        <p:spPr bwMode="auto">
          <a:xfrm>
            <a:off x="6045495" y="5453865"/>
            <a:ext cx="243634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5" name="TextBox 24"/>
              <p:cNvSpPr txBox="1"/>
              <p:nvPr/>
            </p:nvSpPr>
            <p:spPr>
              <a:xfrm>
                <a:off x="5312237" y="3493769"/>
                <a:ext cx="5257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v-SE" b="1" i="1" smtClean="0">
                          <a:latin typeface="Cambria Math" panose="02040503050406030204" pitchFamily="18" charset="0"/>
                        </a:rPr>
                        <m:t>𝒑</m:t>
                      </m:r>
                      <m:sSub>
                        <m:sSubPr>
                          <m:ctrlPr>
                            <a:rPr lang="sv-SE" b="1" i="1" smtClean="0">
                              <a:latin typeface="Cambria Math" panose="02040503050406030204" pitchFamily="18" charset="0"/>
                            </a:rPr>
                          </m:ctrlPr>
                        </m:sSubPr>
                        <m:e>
                          <m:r>
                            <a:rPr lang="sv-SE" b="1" i="1" smtClean="0">
                              <a:latin typeface="Cambria Math" panose="02040503050406030204" pitchFamily="18" charset="0"/>
                            </a:rPr>
                            <m:t>𝑲</m:t>
                          </m:r>
                        </m:e>
                        <m:sub>
                          <m:r>
                            <a:rPr lang="sv-SE" b="1" i="1" smtClean="0">
                              <a:latin typeface="Cambria Math" panose="02040503050406030204" pitchFamily="18" charset="0"/>
                            </a:rPr>
                            <m:t>𝑯</m:t>
                          </m:r>
                        </m:sub>
                      </m:sSub>
                    </m:oMath>
                  </m:oMathPara>
                </a14:m>
                <a:endParaRPr lang="sv-SE" dirty="0"/>
              </a:p>
            </p:txBody>
          </p:sp>
        </mc:Choice>
        <mc:Fallback xmlns="">
          <p:sp>
            <p:nvSpPr>
              <p:cNvPr id="25" name="TextBox 24"/>
              <p:cNvSpPr txBox="1">
                <a:spLocks noRot="1" noChangeAspect="1" noMove="1" noResize="1" noEditPoints="1" noAdjustHandles="1" noChangeArrowheads="1" noChangeShapeType="1" noTextEdit="1"/>
              </p:cNvSpPr>
              <p:nvPr/>
            </p:nvSpPr>
            <p:spPr>
              <a:xfrm>
                <a:off x="5312237" y="3493769"/>
                <a:ext cx="525721" cy="276999"/>
              </a:xfrm>
              <a:prstGeom prst="rect">
                <a:avLst/>
              </a:prstGeom>
              <a:blipFill rotWithShape="0">
                <a:blip r:embed="rId4"/>
                <a:stretch>
                  <a:fillRect l="-9195" r="-3448" b="-26087"/>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938759" y="5503381"/>
                <a:ext cx="6591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sv-SE" i="1">
                          <a:latin typeface="Cambria Math" panose="02040503050406030204" pitchFamily="18" charset="0"/>
                        </a:rPr>
                        <m:t>𝑳𝑳𝑬</m:t>
                      </m:r>
                    </m:oMath>
                  </m:oMathPara>
                </a14:m>
                <a:endParaRPr lang="sv-SE" dirty="0"/>
              </a:p>
            </p:txBody>
          </p:sp>
        </mc:Choice>
        <mc:Fallback xmlns="">
          <p:sp>
            <p:nvSpPr>
              <p:cNvPr id="26" name="Rectangle 25"/>
              <p:cNvSpPr>
                <a:spLocks noRot="1" noChangeAspect="1" noMove="1" noResize="1" noEditPoints="1" noAdjustHandles="1" noChangeArrowheads="1" noChangeShapeType="1" noTextEdit="1"/>
              </p:cNvSpPr>
              <p:nvPr/>
            </p:nvSpPr>
            <p:spPr>
              <a:xfrm>
                <a:off x="6938759" y="5503381"/>
                <a:ext cx="659155" cy="369332"/>
              </a:xfrm>
              <a:prstGeom prst="rect">
                <a:avLst/>
              </a:prstGeom>
              <a:blipFill rotWithShape="0">
                <a:blip r:embed="rId5"/>
                <a:stretch>
                  <a:fillRect/>
                </a:stretch>
              </a:blipFill>
            </p:spPr>
            <p:txBody>
              <a:bodyPr/>
              <a:lstStyle/>
              <a:p>
                <a:r>
                  <a:rPr lang="sv-SE">
                    <a:noFill/>
                  </a:rPr>
                  <a:t> </a:t>
                </a:r>
              </a:p>
            </p:txBody>
          </p:sp>
        </mc:Fallback>
      </mc:AlternateContent>
      <p:sp>
        <p:nvSpPr>
          <p:cNvPr id="27" name="Left-Right Arrow 26"/>
          <p:cNvSpPr/>
          <p:nvPr/>
        </p:nvSpPr>
        <p:spPr bwMode="auto">
          <a:xfrm>
            <a:off x="4013249" y="4379327"/>
            <a:ext cx="1008040" cy="422478"/>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err="1">
              <a:ln>
                <a:noFill/>
              </a:ln>
              <a:solidFill>
                <a:schemeClr val="bg1"/>
              </a:solidFill>
              <a:effectLst/>
              <a:latin typeface="Arial" charset="0"/>
            </a:endParaRPr>
          </a:p>
        </p:txBody>
      </p:sp>
    </p:spTree>
    <p:extLst>
      <p:ext uri="{BB962C8B-B14F-4D97-AF65-F5344CB8AC3E}">
        <p14:creationId xmlns:p14="http://schemas.microsoft.com/office/powerpoint/2010/main" val="181894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mpD7AB.tmp"/>
          <p:cNvPicPr>
            <a:picLocks noChangeAspect="1"/>
          </p:cNvPicPr>
          <p:nvPr/>
        </p:nvPicPr>
        <p:blipFill>
          <a:blip r:embed="rId2" cstate="print"/>
          <a:stretch>
            <a:fillRect/>
          </a:stretch>
        </p:blipFill>
        <p:spPr>
          <a:xfrm>
            <a:off x="251520" y="2384179"/>
            <a:ext cx="4029257" cy="3349077"/>
          </a:xfrm>
          <a:prstGeom prst="rect">
            <a:avLst/>
          </a:prstGeom>
        </p:spPr>
      </p:pic>
      <p:pic>
        <p:nvPicPr>
          <p:cNvPr id="6" name="Picture 5" descr="tmp903F.tmp"/>
          <p:cNvPicPr>
            <a:picLocks noChangeAspect="1"/>
          </p:cNvPicPr>
          <p:nvPr/>
        </p:nvPicPr>
        <p:blipFill>
          <a:blip r:embed="rId3" cstate="print"/>
          <a:stretch>
            <a:fillRect/>
          </a:stretch>
        </p:blipFill>
        <p:spPr>
          <a:xfrm>
            <a:off x="4355976" y="2384179"/>
            <a:ext cx="4029257" cy="3349077"/>
          </a:xfrm>
          <a:prstGeom prst="rect">
            <a:avLst/>
          </a:prstGeom>
        </p:spPr>
      </p:pic>
      <p:sp>
        <p:nvSpPr>
          <p:cNvPr id="7" name="Title 6"/>
          <p:cNvSpPr>
            <a:spLocks noGrp="1"/>
          </p:cNvSpPr>
          <p:nvPr>
            <p:ph type="title"/>
          </p:nvPr>
        </p:nvSpPr>
        <p:spPr>
          <a:xfrm>
            <a:off x="323528" y="0"/>
            <a:ext cx="8229600" cy="548680"/>
          </a:xfrm>
        </p:spPr>
        <p:txBody>
          <a:bodyPr>
            <a:normAutofit/>
          </a:bodyPr>
          <a:lstStyle/>
          <a:p>
            <a:pPr algn="ctr"/>
            <a:r>
              <a:rPr lang="sv-SE" dirty="0"/>
              <a:t>Are the </a:t>
            </a:r>
            <a:r>
              <a:rPr lang="sv-SE" dirty="0" err="1"/>
              <a:t>LLE-DH</a:t>
            </a:r>
            <a:r>
              <a:rPr lang="sv-SE" dirty="0"/>
              <a:t> </a:t>
            </a:r>
            <a:r>
              <a:rPr lang="sv-SE" dirty="0" err="1"/>
              <a:t>correlations</a:t>
            </a:r>
            <a:r>
              <a:rPr lang="sv-SE" dirty="0"/>
              <a:t> </a:t>
            </a:r>
            <a:r>
              <a:rPr lang="sv-SE" dirty="0" err="1"/>
              <a:t>artifacts</a:t>
            </a:r>
            <a:r>
              <a:rPr lang="sv-SE" dirty="0"/>
              <a:t>?</a:t>
            </a:r>
          </a:p>
        </p:txBody>
      </p:sp>
      <p:sp>
        <p:nvSpPr>
          <p:cNvPr id="8" name="TextBox 7"/>
          <p:cNvSpPr txBox="1"/>
          <p:nvPr/>
        </p:nvSpPr>
        <p:spPr>
          <a:xfrm>
            <a:off x="899592" y="2528195"/>
            <a:ext cx="317716" cy="369332"/>
          </a:xfrm>
          <a:prstGeom prst="rect">
            <a:avLst/>
          </a:prstGeom>
          <a:noFill/>
        </p:spPr>
        <p:txBody>
          <a:bodyPr wrap="none" rtlCol="0">
            <a:spAutoFit/>
          </a:bodyPr>
          <a:lstStyle/>
          <a:p>
            <a:r>
              <a:rPr lang="sv-SE" dirty="0"/>
              <a:t>A</a:t>
            </a:r>
          </a:p>
        </p:txBody>
      </p:sp>
      <p:sp>
        <p:nvSpPr>
          <p:cNvPr id="9" name="TextBox 8"/>
          <p:cNvSpPr txBox="1"/>
          <p:nvPr/>
        </p:nvSpPr>
        <p:spPr>
          <a:xfrm>
            <a:off x="5004048" y="2600203"/>
            <a:ext cx="309700" cy="369332"/>
          </a:xfrm>
          <a:prstGeom prst="rect">
            <a:avLst/>
          </a:prstGeom>
          <a:noFill/>
        </p:spPr>
        <p:txBody>
          <a:bodyPr wrap="none" rtlCol="0">
            <a:spAutoFit/>
          </a:bodyPr>
          <a:lstStyle/>
          <a:p>
            <a:r>
              <a:rPr lang="sv-SE" dirty="0"/>
              <a:t>B</a:t>
            </a:r>
          </a:p>
        </p:txBody>
      </p:sp>
      <p:sp>
        <p:nvSpPr>
          <p:cNvPr id="10" name="TextBox 9"/>
          <p:cNvSpPr txBox="1"/>
          <p:nvPr/>
        </p:nvSpPr>
        <p:spPr>
          <a:xfrm>
            <a:off x="179512" y="6027003"/>
            <a:ext cx="8280920" cy="830997"/>
          </a:xfrm>
          <a:prstGeom prst="rect">
            <a:avLst/>
          </a:prstGeom>
          <a:noFill/>
        </p:spPr>
        <p:txBody>
          <a:bodyPr wrap="square" rtlCol="0">
            <a:spAutoFit/>
          </a:bodyPr>
          <a:lstStyle/>
          <a:p>
            <a:r>
              <a:rPr lang="sv-SE" sz="1200" dirty="0"/>
              <a:t>A ) pK</a:t>
            </a:r>
            <a:r>
              <a:rPr lang="sv-SE" sz="1200" baseline="-25000" dirty="0"/>
              <a:t>H </a:t>
            </a:r>
            <a:r>
              <a:rPr lang="sv-SE" sz="1200" dirty="0"/>
              <a:t>vs pK</a:t>
            </a:r>
            <a:r>
              <a:rPr lang="sv-SE" sz="1200" baseline="-25000" dirty="0"/>
              <a:t>H + </a:t>
            </a:r>
            <a:r>
              <a:rPr lang="sv-SE" sz="1200" dirty="0" err="1"/>
              <a:t>random</a:t>
            </a:r>
            <a:r>
              <a:rPr lang="sv-SE" sz="1200" dirty="0"/>
              <a:t> </a:t>
            </a:r>
            <a:r>
              <a:rPr lang="sv-SE" sz="1200" dirty="0" err="1"/>
              <a:t>numbers</a:t>
            </a:r>
            <a:r>
              <a:rPr lang="sv-SE" sz="1200" dirty="0"/>
              <a:t> with variation as </a:t>
            </a:r>
            <a:r>
              <a:rPr lang="sv-SE" sz="1200" dirty="0" err="1"/>
              <a:t>logD</a:t>
            </a:r>
            <a:r>
              <a:rPr lang="sv-SE" sz="1200" dirty="0"/>
              <a:t> and </a:t>
            </a:r>
            <a:r>
              <a:rPr lang="sv-SE" sz="1200" dirty="0" err="1"/>
              <a:t>pK</a:t>
            </a:r>
            <a:r>
              <a:rPr lang="sv-SE" sz="1200" baseline="-25000" dirty="0" err="1"/>
              <a:t>s</a:t>
            </a:r>
            <a:endParaRPr lang="sv-SE" sz="1200" dirty="0"/>
          </a:p>
          <a:p>
            <a:r>
              <a:rPr lang="sv-SE" sz="1200" dirty="0"/>
              <a:t>B ) pK</a:t>
            </a:r>
            <a:r>
              <a:rPr lang="sv-SE" sz="1200" baseline="-25000" dirty="0"/>
              <a:t>H </a:t>
            </a:r>
            <a:r>
              <a:rPr lang="sv-SE" sz="1200" dirty="0"/>
              <a:t>vs </a:t>
            </a:r>
            <a:r>
              <a:rPr lang="sv-SE" sz="1200" dirty="0" err="1"/>
              <a:t>LLE</a:t>
            </a:r>
            <a:endParaRPr lang="sv-SE" sz="1200" dirty="0"/>
          </a:p>
          <a:p>
            <a:r>
              <a:rPr lang="sv-SE" sz="1200" dirty="0" err="1"/>
              <a:t>LLE</a:t>
            </a:r>
            <a:r>
              <a:rPr lang="sv-SE" sz="1200" dirty="0"/>
              <a:t>=  pK</a:t>
            </a:r>
            <a:r>
              <a:rPr lang="sv-SE" sz="1200" baseline="-25000" dirty="0"/>
              <a:t>H </a:t>
            </a:r>
            <a:r>
              <a:rPr lang="sv-SE" sz="1200" dirty="0"/>
              <a:t>+ </a:t>
            </a:r>
            <a:r>
              <a:rPr lang="sv-SE" sz="1200" dirty="0" err="1"/>
              <a:t>pK</a:t>
            </a:r>
            <a:r>
              <a:rPr lang="sv-SE" sz="1200" baseline="-25000" dirty="0" err="1"/>
              <a:t>S</a:t>
            </a:r>
            <a:r>
              <a:rPr lang="sv-SE" sz="1200" baseline="-25000" dirty="0"/>
              <a:t> </a:t>
            </a:r>
            <a:r>
              <a:rPr lang="sv-SE" sz="1200" dirty="0"/>
              <a:t>- </a:t>
            </a:r>
            <a:r>
              <a:rPr lang="sv-SE" sz="1200" dirty="0" err="1"/>
              <a:t>logD</a:t>
            </a:r>
            <a:r>
              <a:rPr lang="sv-SE" sz="1200" dirty="0"/>
              <a:t> </a:t>
            </a:r>
          </a:p>
          <a:p>
            <a:r>
              <a:rPr lang="sv-SE" sz="1200" dirty="0" err="1"/>
              <a:t>LLE</a:t>
            </a:r>
            <a:r>
              <a:rPr lang="sv-SE" sz="1200" dirty="0"/>
              <a:t> (</a:t>
            </a:r>
            <a:r>
              <a:rPr lang="sv-SE" sz="1200" dirty="0" err="1"/>
              <a:t>random</a:t>
            </a:r>
            <a:r>
              <a:rPr lang="sv-SE" sz="1200" dirty="0"/>
              <a:t>) = pK</a:t>
            </a:r>
            <a:r>
              <a:rPr lang="sv-SE" sz="1200" baseline="-25000" dirty="0"/>
              <a:t>H </a:t>
            </a:r>
            <a:r>
              <a:rPr lang="sv-SE" sz="1200" dirty="0"/>
              <a:t>+ (0.5-rand)*</a:t>
            </a:r>
            <a:r>
              <a:rPr lang="sv-SE" sz="1200" dirty="0" err="1"/>
              <a:t>Range_pK</a:t>
            </a:r>
            <a:r>
              <a:rPr lang="sv-SE" sz="1200" baseline="-25000" dirty="0" err="1"/>
              <a:t>S</a:t>
            </a:r>
            <a:r>
              <a:rPr lang="sv-SE" sz="1200" baseline="-25000" dirty="0"/>
              <a:t> </a:t>
            </a:r>
            <a:r>
              <a:rPr lang="sv-SE" sz="1200" dirty="0"/>
              <a:t>– (0.5-rand)*</a:t>
            </a:r>
            <a:r>
              <a:rPr lang="sv-SE" sz="1200" dirty="0" err="1"/>
              <a:t>Range_logD</a:t>
            </a:r>
            <a:r>
              <a:rPr lang="sv-SE" sz="1200" dirty="0"/>
              <a:t> </a:t>
            </a:r>
          </a:p>
        </p:txBody>
      </p:sp>
      <p:sp>
        <p:nvSpPr>
          <p:cNvPr id="11" name="TextBox 10"/>
          <p:cNvSpPr txBox="1"/>
          <p:nvPr/>
        </p:nvSpPr>
        <p:spPr>
          <a:xfrm>
            <a:off x="179512" y="620688"/>
            <a:ext cx="8964488" cy="1477328"/>
          </a:xfrm>
          <a:prstGeom prst="rect">
            <a:avLst/>
          </a:prstGeom>
          <a:noFill/>
        </p:spPr>
        <p:txBody>
          <a:bodyPr wrap="square" rtlCol="0">
            <a:spAutoFit/>
          </a:bodyPr>
          <a:lstStyle/>
          <a:p>
            <a:r>
              <a:rPr lang="sv-SE" dirty="0"/>
              <a:t>Enthalpy is a </a:t>
            </a:r>
            <a:r>
              <a:rPr lang="sv-SE" dirty="0" err="1"/>
              <a:t>component</a:t>
            </a:r>
            <a:r>
              <a:rPr lang="sv-SE" dirty="0"/>
              <a:t> in LLE </a:t>
            </a:r>
            <a:r>
              <a:rPr lang="sv-SE" dirty="0">
                <a:sym typeface="Wingdings" pitchFamily="2" charset="2"/>
              </a:rPr>
              <a:t> </a:t>
            </a:r>
            <a:r>
              <a:rPr lang="sv-SE" dirty="0" err="1">
                <a:sym typeface="Wingdings" pitchFamily="2" charset="2"/>
              </a:rPr>
              <a:t>artificial</a:t>
            </a:r>
            <a:r>
              <a:rPr lang="sv-SE" dirty="0">
                <a:sym typeface="Wingdings" pitchFamily="2" charset="2"/>
              </a:rPr>
              <a:t> inflation of</a:t>
            </a:r>
          </a:p>
          <a:p>
            <a:endParaRPr lang="sv-SE" dirty="0">
              <a:sym typeface="Wingdings" pitchFamily="2" charset="2"/>
            </a:endParaRPr>
          </a:p>
          <a:p>
            <a:r>
              <a:rPr lang="sv-SE" dirty="0">
                <a:sym typeface="Wingdings" pitchFamily="2" charset="2"/>
              </a:rPr>
              <a:t>”A” </a:t>
            </a:r>
            <a:r>
              <a:rPr lang="sv-SE" dirty="0" err="1">
                <a:sym typeface="Wingdings" pitchFamily="2" charset="2"/>
              </a:rPr>
              <a:t>below</a:t>
            </a:r>
            <a:r>
              <a:rPr lang="sv-SE" dirty="0">
                <a:sym typeface="Wingdings" pitchFamily="2" charset="2"/>
              </a:rPr>
              <a:t> </a:t>
            </a:r>
            <a:r>
              <a:rPr lang="sv-SE" dirty="0" err="1">
                <a:sym typeface="Wingdings" pitchFamily="2" charset="2"/>
              </a:rPr>
              <a:t>illustrates</a:t>
            </a:r>
            <a:r>
              <a:rPr lang="sv-SE" dirty="0">
                <a:sym typeface="Wingdings" pitchFamily="2" charset="2"/>
              </a:rPr>
              <a:t> a simulation of the </a:t>
            </a:r>
            <a:r>
              <a:rPr lang="sv-SE" dirty="0" err="1">
                <a:sym typeface="Wingdings" pitchFamily="2" charset="2"/>
              </a:rPr>
              <a:t>range</a:t>
            </a:r>
            <a:r>
              <a:rPr lang="sv-SE" dirty="0">
                <a:sym typeface="Wingdings" pitchFamily="2" charset="2"/>
              </a:rPr>
              <a:t> of the </a:t>
            </a:r>
            <a:r>
              <a:rPr lang="sv-SE" dirty="0" err="1">
                <a:sym typeface="Wingdings" pitchFamily="2" charset="2"/>
              </a:rPr>
              <a:t>effect</a:t>
            </a:r>
            <a:r>
              <a:rPr lang="sv-SE" dirty="0">
                <a:sym typeface="Wingdings" pitchFamily="2" charset="2"/>
              </a:rPr>
              <a:t> for </a:t>
            </a:r>
            <a:r>
              <a:rPr lang="sv-SE" dirty="0" err="1">
                <a:sym typeface="Wingdings" pitchFamily="2" charset="2"/>
              </a:rPr>
              <a:t>project</a:t>
            </a:r>
            <a:r>
              <a:rPr lang="sv-SE" dirty="0">
                <a:sym typeface="Wingdings" pitchFamily="2" charset="2"/>
              </a:rPr>
              <a:t> X</a:t>
            </a:r>
          </a:p>
          <a:p>
            <a:endParaRPr lang="sv-SE" dirty="0">
              <a:sym typeface="Wingdings" pitchFamily="2" charset="2"/>
            </a:endParaRPr>
          </a:p>
          <a:p>
            <a:r>
              <a:rPr lang="sv-SE" dirty="0">
                <a:sym typeface="Wingdings" pitchFamily="2" charset="2"/>
              </a:rPr>
              <a:t>”B” the </a:t>
            </a:r>
            <a:r>
              <a:rPr lang="sv-SE" dirty="0" err="1">
                <a:sym typeface="Wingdings" pitchFamily="2" charset="2"/>
              </a:rPr>
              <a:t>actual</a:t>
            </a:r>
            <a:r>
              <a:rPr lang="sv-SE" dirty="0">
                <a:sym typeface="Wingdings" pitchFamily="2" charset="2"/>
              </a:rPr>
              <a:t> experimental </a:t>
            </a:r>
            <a:r>
              <a:rPr lang="sv-SE" dirty="0" err="1">
                <a:sym typeface="Wingdings" pitchFamily="2" charset="2"/>
              </a:rPr>
              <a:t>correlation</a:t>
            </a:r>
            <a:r>
              <a:rPr lang="sv-SE" dirty="0">
                <a:sym typeface="Wingdings" pitchFamily="2" charset="2"/>
              </a:rPr>
              <a:t> </a:t>
            </a:r>
            <a:r>
              <a:rPr lang="sv-SE" dirty="0" err="1">
                <a:sym typeface="Wingdings" pitchFamily="2" charset="2"/>
              </a:rPr>
              <a:t>smaller</a:t>
            </a:r>
            <a:r>
              <a:rPr lang="sv-SE" dirty="0">
                <a:sym typeface="Wingdings" pitchFamily="2" charset="2"/>
              </a:rPr>
              <a:t> </a:t>
            </a:r>
            <a:r>
              <a:rPr lang="sv-SE" dirty="0" err="1">
                <a:sym typeface="Wingdings" pitchFamily="2" charset="2"/>
              </a:rPr>
              <a:t>due</a:t>
            </a:r>
            <a:r>
              <a:rPr lang="sv-SE" dirty="0">
                <a:sym typeface="Wingdings" pitchFamily="2" charset="2"/>
              </a:rPr>
              <a:t> to </a:t>
            </a:r>
            <a:r>
              <a:rPr lang="sv-SE" dirty="0" err="1">
                <a:sym typeface="Wingdings" pitchFamily="2" charset="2"/>
              </a:rPr>
              <a:t>cancelling</a:t>
            </a:r>
            <a:r>
              <a:rPr lang="sv-SE" dirty="0">
                <a:sym typeface="Wingdings" pitchFamily="2" charset="2"/>
              </a:rPr>
              <a:t> </a:t>
            </a:r>
            <a:r>
              <a:rPr lang="sv-SE" dirty="0" err="1">
                <a:sym typeface="Wingdings" pitchFamily="2" charset="2"/>
              </a:rPr>
              <a:t>effects</a:t>
            </a:r>
            <a:endParaRPr lang="sv-SE" dirty="0"/>
          </a:p>
        </p:txBody>
      </p:sp>
      <p:sp>
        <p:nvSpPr>
          <p:cNvPr id="12" name="TextBox 11"/>
          <p:cNvSpPr txBox="1"/>
          <p:nvPr/>
        </p:nvSpPr>
        <p:spPr>
          <a:xfrm>
            <a:off x="3059832" y="4221088"/>
            <a:ext cx="1019831" cy="369332"/>
          </a:xfrm>
          <a:prstGeom prst="rect">
            <a:avLst/>
          </a:prstGeom>
          <a:noFill/>
        </p:spPr>
        <p:txBody>
          <a:bodyPr wrap="none" rtlCol="0">
            <a:spAutoFit/>
          </a:bodyPr>
          <a:lstStyle/>
          <a:p>
            <a:r>
              <a:rPr lang="sv-SE" dirty="0"/>
              <a:t>R</a:t>
            </a:r>
            <a:r>
              <a:rPr lang="sv-SE" baseline="30000" dirty="0"/>
              <a:t>2</a:t>
            </a:r>
            <a:r>
              <a:rPr lang="sv-SE" dirty="0"/>
              <a:t>=0.52</a:t>
            </a:r>
          </a:p>
        </p:txBody>
      </p:sp>
      <p:sp>
        <p:nvSpPr>
          <p:cNvPr id="14" name="TextBox 13"/>
          <p:cNvSpPr txBox="1"/>
          <p:nvPr/>
        </p:nvSpPr>
        <p:spPr>
          <a:xfrm>
            <a:off x="6804248" y="4293096"/>
            <a:ext cx="1019831" cy="369332"/>
          </a:xfrm>
          <a:prstGeom prst="rect">
            <a:avLst/>
          </a:prstGeom>
          <a:noFill/>
        </p:spPr>
        <p:txBody>
          <a:bodyPr wrap="none" rtlCol="0">
            <a:spAutoFit/>
          </a:bodyPr>
          <a:lstStyle/>
          <a:p>
            <a:r>
              <a:rPr lang="sv-SE" dirty="0"/>
              <a:t>R</a:t>
            </a:r>
            <a:r>
              <a:rPr lang="sv-SE" baseline="30000" dirty="0"/>
              <a:t>2</a:t>
            </a:r>
            <a:r>
              <a:rPr lang="sv-SE" dirty="0"/>
              <a:t>=0.35</a:t>
            </a:r>
          </a:p>
        </p:txBody>
      </p:sp>
      <p:sp>
        <p:nvSpPr>
          <p:cNvPr id="16" name="Rectangle 15"/>
          <p:cNvSpPr/>
          <p:nvPr/>
        </p:nvSpPr>
        <p:spPr>
          <a:xfrm rot="16200000">
            <a:off x="-794826" y="3755266"/>
            <a:ext cx="2173993" cy="369332"/>
          </a:xfrm>
          <a:prstGeom prst="rect">
            <a:avLst/>
          </a:prstGeom>
          <a:solidFill>
            <a:schemeClr val="bg1"/>
          </a:solidFill>
        </p:spPr>
        <p:txBody>
          <a:bodyPr wrap="none">
            <a:spAutoFit/>
          </a:bodyPr>
          <a:lstStyle/>
          <a:p>
            <a:r>
              <a:rPr lang="sv-SE" dirty="0" err="1"/>
              <a:t>pK</a:t>
            </a:r>
            <a:r>
              <a:rPr lang="sv-SE" baseline="-25000" dirty="0" err="1"/>
              <a:t>H</a:t>
            </a:r>
            <a:r>
              <a:rPr lang="sv-SE" dirty="0" err="1"/>
              <a:t>=-</a:t>
            </a:r>
            <a:r>
              <a:rPr lang="sv-SE" dirty="0" err="1">
                <a:latin typeface="Symbol" pitchFamily="18" charset="2"/>
              </a:rPr>
              <a:t>D</a:t>
            </a:r>
            <a:r>
              <a:rPr lang="sv-SE" dirty="0" err="1"/>
              <a:t>H/RT/ln</a:t>
            </a:r>
            <a:r>
              <a:rPr lang="sv-SE" dirty="0"/>
              <a:t>(10)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748D8EB-9301-403A-889B-E8DDB32CFF4A}" type="slidenum">
              <a:rPr lang="en-GB" smtClean="0"/>
              <a:pPr>
                <a:defRPr/>
              </a:pPr>
              <a:t>22</a:t>
            </a:fld>
            <a:endParaRPr lang="en-GB" dirty="0"/>
          </a:p>
        </p:txBody>
      </p:sp>
      <p:sp>
        <p:nvSpPr>
          <p:cNvPr id="3" name="Date Placeholder 2"/>
          <p:cNvSpPr>
            <a:spLocks noGrp="1"/>
          </p:cNvSpPr>
          <p:nvPr>
            <p:ph type="dt" sz="half" idx="11"/>
          </p:nvPr>
        </p:nvSpPr>
        <p:spPr/>
        <p:txBody>
          <a:bodyPr/>
          <a:lstStyle/>
          <a:p>
            <a:r>
              <a:rPr lang="en-US"/>
              <a:t>Author | 00 Month Year</a:t>
            </a:r>
            <a:endParaRPr lang="sv-SE"/>
          </a:p>
        </p:txBody>
      </p:sp>
      <p:sp>
        <p:nvSpPr>
          <p:cNvPr id="4" name="Footer Placeholder 3"/>
          <p:cNvSpPr>
            <a:spLocks noGrp="1"/>
          </p:cNvSpPr>
          <p:nvPr>
            <p:ph type="ftr" sz="quarter" idx="12"/>
          </p:nvPr>
        </p:nvSpPr>
        <p:spPr/>
        <p:txBody>
          <a:bodyPr/>
          <a:lstStyle/>
          <a:p>
            <a:r>
              <a:rPr lang="en-GB"/>
              <a:t>Set area descriptor | Sub level 1</a:t>
            </a:r>
            <a:endParaRPr lang="sv-SE" dirty="0"/>
          </a:p>
        </p:txBody>
      </p:sp>
      <p:pic>
        <p:nvPicPr>
          <p:cNvPr id="5" name="Picture 4" descr="flap_membrane2.png"/>
          <p:cNvPicPr>
            <a:picLocks noChangeAspect="1"/>
          </p:cNvPicPr>
          <p:nvPr/>
        </p:nvPicPr>
        <p:blipFill>
          <a:blip r:embed="rId3" cstate="print"/>
          <a:stretch>
            <a:fillRect/>
          </a:stretch>
        </p:blipFill>
        <p:spPr>
          <a:xfrm>
            <a:off x="1331640" y="836712"/>
            <a:ext cx="5493990" cy="5493990"/>
          </a:xfrm>
          <a:prstGeom prst="rect">
            <a:avLst/>
          </a:prstGeom>
        </p:spPr>
      </p:pic>
      <p:sp>
        <p:nvSpPr>
          <p:cNvPr id="6" name="Title 5"/>
          <p:cNvSpPr>
            <a:spLocks noGrp="1"/>
          </p:cNvSpPr>
          <p:nvPr>
            <p:ph type="title" idx="4294967295"/>
          </p:nvPr>
        </p:nvSpPr>
        <p:spPr>
          <a:xfrm>
            <a:off x="323528" y="260648"/>
            <a:ext cx="8415338" cy="511200"/>
          </a:xfrm>
        </p:spPr>
        <p:txBody>
          <a:bodyPr/>
          <a:lstStyle/>
          <a:p>
            <a:r>
              <a:rPr lang="sv-SE" dirty="0" err="1"/>
              <a:t>FLAP</a:t>
            </a:r>
            <a:r>
              <a:rPr lang="sv-SE" dirty="0"/>
              <a:t>:</a:t>
            </a:r>
            <a:r>
              <a:rPr lang="sv-SE" baseline="0" dirty="0"/>
              <a:t> 5-Lipoxygenase </a:t>
            </a:r>
            <a:r>
              <a:rPr lang="sv-SE" baseline="0" dirty="0" err="1"/>
              <a:t>activating</a:t>
            </a:r>
            <a:r>
              <a:rPr lang="sv-SE" baseline="0" dirty="0"/>
              <a:t> protein</a:t>
            </a:r>
            <a:endParaRPr lang="sv-SE" dirty="0"/>
          </a:p>
        </p:txBody>
      </p:sp>
      <p:sp>
        <p:nvSpPr>
          <p:cNvPr id="7" name="Rectangle 6"/>
          <p:cNvSpPr/>
          <p:nvPr/>
        </p:nvSpPr>
        <p:spPr bwMode="auto">
          <a:xfrm>
            <a:off x="179512" y="908720"/>
            <a:ext cx="1152128" cy="5328592"/>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err="1">
              <a:ln>
                <a:noFill/>
              </a:ln>
              <a:solidFill>
                <a:schemeClr val="bg1"/>
              </a:solidFill>
              <a:effectLst/>
              <a:latin typeface="Arial" charset="0"/>
            </a:endParaRPr>
          </a:p>
        </p:txBody>
      </p:sp>
      <p:sp>
        <p:nvSpPr>
          <p:cNvPr id="8" name="Rectangle 7"/>
          <p:cNvSpPr/>
          <p:nvPr/>
        </p:nvSpPr>
        <p:spPr bwMode="auto">
          <a:xfrm>
            <a:off x="179512" y="2420888"/>
            <a:ext cx="1152128" cy="2592288"/>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err="1">
              <a:ln>
                <a:noFill/>
              </a:ln>
              <a:solidFill>
                <a:schemeClr val="bg1"/>
              </a:solidFill>
              <a:effectLst/>
              <a:latin typeface="Arial" charset="0"/>
            </a:endParaRPr>
          </a:p>
        </p:txBody>
      </p:sp>
      <p:sp>
        <p:nvSpPr>
          <p:cNvPr id="9" name="Rectangle 8"/>
          <p:cNvSpPr/>
          <p:nvPr/>
        </p:nvSpPr>
        <p:spPr bwMode="auto">
          <a:xfrm>
            <a:off x="179512" y="2780928"/>
            <a:ext cx="1152128" cy="1872208"/>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err="1">
              <a:ln>
                <a:noFill/>
              </a:ln>
              <a:solidFill>
                <a:schemeClr val="bg1"/>
              </a:solidFill>
              <a:effectLst/>
              <a:latin typeface="Arial" charset="0"/>
            </a:endParaRPr>
          </a:p>
        </p:txBody>
      </p:sp>
      <p:graphicFrame>
        <p:nvGraphicFramePr>
          <p:cNvPr id="11" name="Object 10"/>
          <p:cNvGraphicFramePr>
            <a:graphicFrameLocks noChangeAspect="1"/>
          </p:cNvGraphicFramePr>
          <p:nvPr/>
        </p:nvGraphicFramePr>
        <p:xfrm>
          <a:off x="276226" y="1454151"/>
          <a:ext cx="856708" cy="462682"/>
        </p:xfrm>
        <a:graphic>
          <a:graphicData uri="http://schemas.openxmlformats.org/presentationml/2006/ole">
            <mc:AlternateContent xmlns:mc="http://schemas.openxmlformats.org/markup-compatibility/2006">
              <mc:Choice xmlns:v="urn:schemas-microsoft-com:vml" Requires="v">
                <p:oleObj spid="_x0000_s2088" name="Equation" r:id="rId4" imgW="583920" imgH="203040" progId="Equation.3">
                  <p:embed/>
                </p:oleObj>
              </mc:Choice>
              <mc:Fallback>
                <p:oleObj name="Equation" r:id="rId4" imgW="583920" imgH="203040" progId="Equation.3">
                  <p:embed/>
                  <p:pic>
                    <p:nvPicPr>
                      <p:cNvPr id="11"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6" y="1454151"/>
                        <a:ext cx="856708" cy="462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nvGraphicFramePr>
        <p:xfrm>
          <a:off x="174625" y="3357563"/>
          <a:ext cx="1085007" cy="441407"/>
        </p:xfrm>
        <a:graphic>
          <a:graphicData uri="http://schemas.openxmlformats.org/presentationml/2006/ole">
            <mc:AlternateContent xmlns:mc="http://schemas.openxmlformats.org/markup-compatibility/2006">
              <mc:Choice xmlns:v="urn:schemas-microsoft-com:vml" Requires="v">
                <p:oleObj spid="_x0000_s2089" name="Equation" r:id="rId6" imgW="774360" imgH="203040" progId="Equation.3">
                  <p:embed/>
                </p:oleObj>
              </mc:Choice>
              <mc:Fallback>
                <p:oleObj name="Equation" r:id="rId6" imgW="774360" imgH="203040" progId="Equation.3">
                  <p:embed/>
                  <p:pic>
                    <p:nvPicPr>
                      <p:cNvPr id="205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625" y="3357563"/>
                        <a:ext cx="1085007" cy="4414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Arrow Connector 13"/>
          <p:cNvCxnSpPr/>
          <p:nvPr/>
        </p:nvCxnSpPr>
        <p:spPr bwMode="auto">
          <a:xfrm flipH="1">
            <a:off x="3563888" y="2420888"/>
            <a:ext cx="3456384" cy="1512168"/>
          </a:xfrm>
          <a:prstGeom prst="straightConnector1">
            <a:avLst/>
          </a:prstGeom>
          <a:solidFill>
            <a:schemeClr val="accent1"/>
          </a:solidFill>
          <a:ln w="31750" cap="flat" cmpd="sng" algn="ctr">
            <a:solidFill>
              <a:schemeClr val="accent2">
                <a:lumMod val="60000"/>
                <a:lumOff val="40000"/>
              </a:schemeClr>
            </a:solidFill>
            <a:prstDash val="solid"/>
            <a:round/>
            <a:headEnd type="none" w="med" len="med"/>
            <a:tailEnd type="arrow"/>
          </a:ln>
          <a:effectLst/>
        </p:spPr>
      </p:cxnSp>
      <p:sp>
        <p:nvSpPr>
          <p:cNvPr id="16" name="TextBox 15"/>
          <p:cNvSpPr txBox="1"/>
          <p:nvPr/>
        </p:nvSpPr>
        <p:spPr>
          <a:xfrm>
            <a:off x="2411760" y="980728"/>
            <a:ext cx="4176464" cy="646331"/>
          </a:xfrm>
          <a:prstGeom prst="rect">
            <a:avLst/>
          </a:prstGeom>
          <a:noFill/>
        </p:spPr>
        <p:txBody>
          <a:bodyPr wrap="square" rtlCol="0">
            <a:spAutoFit/>
          </a:bodyPr>
          <a:lstStyle/>
          <a:p>
            <a:pPr algn="ctr"/>
            <a:r>
              <a:rPr lang="sv-SE" dirty="0" err="1"/>
              <a:t>FLAP</a:t>
            </a:r>
            <a:r>
              <a:rPr lang="sv-SE" dirty="0"/>
              <a:t> Inhibitors </a:t>
            </a:r>
            <a:r>
              <a:rPr lang="sv-SE" dirty="0" err="1"/>
              <a:t>binding</a:t>
            </a:r>
            <a:r>
              <a:rPr lang="sv-SE" dirty="0"/>
              <a:t> </a:t>
            </a:r>
            <a:r>
              <a:rPr lang="sv-SE" dirty="0" err="1"/>
              <a:t>site</a:t>
            </a:r>
            <a:r>
              <a:rPr lang="sv-SE" dirty="0"/>
              <a:t> </a:t>
            </a:r>
            <a:r>
              <a:rPr lang="sv-SE" dirty="0" err="1"/>
              <a:t>situated</a:t>
            </a:r>
            <a:r>
              <a:rPr lang="sv-SE" dirty="0"/>
              <a:t> in </a:t>
            </a:r>
            <a:r>
              <a:rPr lang="sv-SE" dirty="0" err="1"/>
              <a:t>middle</a:t>
            </a:r>
            <a:r>
              <a:rPr lang="sv-SE" dirty="0"/>
              <a:t> of </a:t>
            </a:r>
            <a:r>
              <a:rPr lang="sv-SE" dirty="0" err="1"/>
              <a:t>membrane</a:t>
            </a:r>
            <a:r>
              <a:rPr lang="sv-SE" dirty="0"/>
              <a:t> region</a:t>
            </a:r>
          </a:p>
        </p:txBody>
      </p:sp>
      <p:pic>
        <p:nvPicPr>
          <p:cNvPr id="2052" name="Picture 4"/>
          <p:cNvPicPr>
            <a:picLocks noChangeAspect="1" noChangeArrowheads="1"/>
          </p:cNvPicPr>
          <p:nvPr/>
        </p:nvPicPr>
        <p:blipFill>
          <a:blip r:embed="rId8" cstate="print"/>
          <a:srcRect/>
          <a:stretch>
            <a:fillRect/>
          </a:stretch>
        </p:blipFill>
        <p:spPr bwMode="auto">
          <a:xfrm>
            <a:off x="6300192" y="3861048"/>
            <a:ext cx="2630110" cy="1152128"/>
          </a:xfrm>
          <a:prstGeom prst="rect">
            <a:avLst/>
          </a:prstGeom>
          <a:noFill/>
          <a:ln w="9525">
            <a:noFill/>
            <a:miter lim="800000"/>
            <a:headEnd/>
            <a:tailEnd/>
          </a:ln>
        </p:spPr>
      </p:pic>
      <p:sp>
        <p:nvSpPr>
          <p:cNvPr id="21" name="TextBox 20"/>
          <p:cNvSpPr txBox="1"/>
          <p:nvPr/>
        </p:nvSpPr>
        <p:spPr>
          <a:xfrm>
            <a:off x="2195736" y="5733256"/>
            <a:ext cx="5472608" cy="646331"/>
          </a:xfrm>
          <a:prstGeom prst="rect">
            <a:avLst/>
          </a:prstGeom>
          <a:noFill/>
        </p:spPr>
        <p:txBody>
          <a:bodyPr wrap="square" rtlCol="0">
            <a:spAutoFit/>
          </a:bodyPr>
          <a:lstStyle/>
          <a:p>
            <a:r>
              <a:rPr lang="sv-SE" dirty="0" err="1"/>
              <a:t>Inside</a:t>
            </a:r>
            <a:r>
              <a:rPr lang="sv-SE" dirty="0"/>
              <a:t> </a:t>
            </a:r>
            <a:r>
              <a:rPr lang="sv-SE" dirty="0" err="1"/>
              <a:t>membrane</a:t>
            </a:r>
            <a:r>
              <a:rPr lang="sv-SE" dirty="0"/>
              <a:t> </a:t>
            </a:r>
            <a:r>
              <a:rPr lang="sv-SE" dirty="0" err="1"/>
              <a:t>electrostatic</a:t>
            </a:r>
            <a:r>
              <a:rPr lang="sv-SE" dirty="0"/>
              <a:t> </a:t>
            </a:r>
            <a:r>
              <a:rPr lang="sv-SE" dirty="0" err="1"/>
              <a:t>interactions</a:t>
            </a:r>
            <a:r>
              <a:rPr lang="sv-SE" dirty="0"/>
              <a:t> are less </a:t>
            </a:r>
            <a:r>
              <a:rPr lang="sv-SE" dirty="0" err="1"/>
              <a:t>shielded</a:t>
            </a:r>
            <a:r>
              <a:rPr lang="sv-SE" dirty="0"/>
              <a:t> and </a:t>
            </a:r>
            <a:r>
              <a:rPr lang="sv-SE" dirty="0" err="1"/>
              <a:t>long</a:t>
            </a:r>
            <a:r>
              <a:rPr lang="sv-SE" dirty="0"/>
              <a:t> </a:t>
            </a:r>
            <a:r>
              <a:rPr lang="sv-SE" dirty="0" err="1"/>
              <a:t>range</a:t>
            </a:r>
            <a:endParaRPr lang="sv-SE" dirty="0"/>
          </a:p>
        </p:txBody>
      </p:sp>
      <p:sp>
        <p:nvSpPr>
          <p:cNvPr id="23" name="TextBox 22"/>
          <p:cNvSpPr txBox="1"/>
          <p:nvPr/>
        </p:nvSpPr>
        <p:spPr>
          <a:xfrm>
            <a:off x="6077724" y="5013176"/>
            <a:ext cx="3066276" cy="646331"/>
          </a:xfrm>
          <a:prstGeom prst="rect">
            <a:avLst/>
          </a:prstGeom>
          <a:noFill/>
        </p:spPr>
        <p:txBody>
          <a:bodyPr wrap="square" rtlCol="0">
            <a:spAutoFit/>
          </a:bodyPr>
          <a:lstStyle/>
          <a:p>
            <a:r>
              <a:rPr lang="sv-SE" dirty="0" err="1"/>
              <a:t>Compounds</a:t>
            </a:r>
            <a:r>
              <a:rPr lang="sv-SE" dirty="0"/>
              <a:t> </a:t>
            </a:r>
            <a:r>
              <a:rPr lang="sv-SE" dirty="0" err="1"/>
              <a:t>need</a:t>
            </a:r>
            <a:r>
              <a:rPr lang="sv-SE" dirty="0"/>
              <a:t> not be </a:t>
            </a:r>
            <a:r>
              <a:rPr lang="sv-SE" dirty="0" err="1"/>
              <a:t>highly</a:t>
            </a:r>
            <a:r>
              <a:rPr lang="sv-SE" dirty="0"/>
              <a:t> </a:t>
            </a:r>
            <a:r>
              <a:rPr lang="sv-SE" dirty="0" err="1"/>
              <a:t>lipophilic</a:t>
            </a:r>
            <a:r>
              <a:rPr lang="sv-SE" dirty="0"/>
              <a:t> to </a:t>
            </a:r>
            <a:r>
              <a:rPr lang="sv-SE" dirty="0" err="1"/>
              <a:t>enter</a:t>
            </a:r>
            <a:endParaRPr lang="sv-SE" dirty="0"/>
          </a:p>
        </p:txBody>
      </p:sp>
      <p:cxnSp>
        <p:nvCxnSpPr>
          <p:cNvPr id="25" name="Straight Arrow Connector 24"/>
          <p:cNvCxnSpPr/>
          <p:nvPr/>
        </p:nvCxnSpPr>
        <p:spPr bwMode="auto">
          <a:xfrm flipH="1" flipV="1">
            <a:off x="1115616" y="4221088"/>
            <a:ext cx="1152128" cy="136815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TextBox 25"/>
          <p:cNvSpPr txBox="1"/>
          <p:nvPr/>
        </p:nvSpPr>
        <p:spPr>
          <a:xfrm>
            <a:off x="7740352" y="3861048"/>
            <a:ext cx="1172116" cy="369332"/>
          </a:xfrm>
          <a:prstGeom prst="rect">
            <a:avLst/>
          </a:prstGeom>
          <a:noFill/>
        </p:spPr>
        <p:txBody>
          <a:bodyPr wrap="none" rtlCol="0">
            <a:spAutoFit/>
          </a:bodyPr>
          <a:lstStyle/>
          <a:p>
            <a:r>
              <a:rPr lang="sv-SE" dirty="0"/>
              <a:t>AZD6642</a:t>
            </a:r>
          </a:p>
        </p:txBody>
      </p:sp>
      <p:pic>
        <p:nvPicPr>
          <p:cNvPr id="27" name="Picture 2"/>
          <p:cNvPicPr>
            <a:picLocks noChangeAspect="1" noChangeArrowheads="1"/>
          </p:cNvPicPr>
          <p:nvPr/>
        </p:nvPicPr>
        <p:blipFill>
          <a:blip r:embed="rId9" cstate="print"/>
          <a:srcRect/>
          <a:stretch>
            <a:fillRect/>
          </a:stretch>
        </p:blipFill>
        <p:spPr bwMode="auto">
          <a:xfrm>
            <a:off x="6732240" y="1412776"/>
            <a:ext cx="2157621" cy="1152128"/>
          </a:xfrm>
          <a:prstGeom prst="rect">
            <a:avLst/>
          </a:prstGeom>
          <a:noFill/>
          <a:ln w="9525">
            <a:noFill/>
            <a:miter lim="800000"/>
            <a:headEnd/>
            <a:tailEnd/>
          </a:ln>
          <a:effectLst/>
        </p:spPr>
      </p:pic>
      <p:sp>
        <p:nvSpPr>
          <p:cNvPr id="29" name="TextBox 28"/>
          <p:cNvSpPr txBox="1"/>
          <p:nvPr/>
        </p:nvSpPr>
        <p:spPr>
          <a:xfrm>
            <a:off x="8100392" y="2276872"/>
            <a:ext cx="805029" cy="276999"/>
          </a:xfrm>
          <a:prstGeom prst="rect">
            <a:avLst/>
          </a:prstGeom>
          <a:noFill/>
        </p:spPr>
        <p:txBody>
          <a:bodyPr wrap="none" rtlCol="0">
            <a:spAutoFit/>
          </a:bodyPr>
          <a:lstStyle/>
          <a:p>
            <a:r>
              <a:rPr lang="sv-SE" sz="1200" dirty="0"/>
              <a:t>ClogP&gt;7</a:t>
            </a:r>
          </a:p>
        </p:txBody>
      </p:sp>
      <p:cxnSp>
        <p:nvCxnSpPr>
          <p:cNvPr id="31" name="Straight Arrow Connector 30"/>
          <p:cNvCxnSpPr/>
          <p:nvPr/>
        </p:nvCxnSpPr>
        <p:spPr bwMode="auto">
          <a:xfrm>
            <a:off x="8028384" y="2636912"/>
            <a:ext cx="0" cy="108012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2" name="TextBox 31"/>
          <p:cNvSpPr txBox="1"/>
          <p:nvPr/>
        </p:nvSpPr>
        <p:spPr>
          <a:xfrm>
            <a:off x="0" y="6488668"/>
            <a:ext cx="3091552" cy="369332"/>
          </a:xfrm>
          <a:prstGeom prst="rect">
            <a:avLst/>
          </a:prstGeom>
          <a:noFill/>
        </p:spPr>
        <p:txBody>
          <a:bodyPr wrap="none" rtlCol="0">
            <a:spAutoFit/>
          </a:bodyPr>
          <a:lstStyle/>
          <a:p>
            <a:r>
              <a:rPr lang="sv-SE" dirty="0" err="1"/>
              <a:t>PDB</a:t>
            </a:r>
            <a:r>
              <a:rPr lang="sv-SE" dirty="0"/>
              <a:t> </a:t>
            </a:r>
            <a:r>
              <a:rPr lang="sv-SE" dirty="0" err="1"/>
              <a:t>FLAP</a:t>
            </a:r>
            <a:r>
              <a:rPr lang="sv-SE" dirty="0"/>
              <a:t> </a:t>
            </a:r>
            <a:r>
              <a:rPr lang="sv-SE" dirty="0" err="1"/>
              <a:t>structure</a:t>
            </a:r>
            <a:r>
              <a:rPr lang="sv-SE" dirty="0"/>
              <a:t> 2Q7M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mpD82A.tmp"/>
          <p:cNvPicPr>
            <a:picLocks noChangeAspect="1"/>
          </p:cNvPicPr>
          <p:nvPr/>
        </p:nvPicPr>
        <p:blipFill>
          <a:blip r:embed="rId3" cstate="print"/>
          <a:stretch>
            <a:fillRect/>
          </a:stretch>
        </p:blipFill>
        <p:spPr>
          <a:xfrm>
            <a:off x="1884406" y="2205904"/>
            <a:ext cx="6576026" cy="4391448"/>
          </a:xfrm>
          <a:prstGeom prst="rect">
            <a:avLst/>
          </a:prstGeom>
        </p:spPr>
      </p:pic>
      <p:sp>
        <p:nvSpPr>
          <p:cNvPr id="17" name="TextBox 6"/>
          <p:cNvSpPr txBox="1">
            <a:spLocks noChangeArrowheads="1"/>
          </p:cNvSpPr>
          <p:nvPr/>
        </p:nvSpPr>
        <p:spPr bwMode="auto">
          <a:xfrm>
            <a:off x="3707904" y="2132856"/>
            <a:ext cx="3877985" cy="276999"/>
          </a:xfrm>
          <a:prstGeom prst="rect">
            <a:avLst/>
          </a:prstGeom>
          <a:noFill/>
          <a:ln w="9525">
            <a:noFill/>
            <a:miter lim="800000"/>
            <a:headEnd/>
            <a:tailEnd/>
          </a:ln>
        </p:spPr>
        <p:txBody>
          <a:bodyPr wrap="none">
            <a:spAutoFit/>
          </a:bodyPr>
          <a:lstStyle/>
          <a:p>
            <a:pPr eaLnBrk="0" hangingPunct="0"/>
            <a:r>
              <a:rPr lang="sv-SE" sz="1200" b="0" dirty="0">
                <a:solidFill>
                  <a:srgbClr val="830051"/>
                </a:solidFill>
              </a:rPr>
              <a:t>LLE=	8           7	       6	5	</a:t>
            </a:r>
          </a:p>
        </p:txBody>
      </p:sp>
      <p:sp>
        <p:nvSpPr>
          <p:cNvPr id="19" name="Rectangle 18"/>
          <p:cNvSpPr/>
          <p:nvPr/>
        </p:nvSpPr>
        <p:spPr bwMode="auto">
          <a:xfrm>
            <a:off x="1835696" y="2060848"/>
            <a:ext cx="792088" cy="30243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err="1">
              <a:ln>
                <a:noFill/>
              </a:ln>
              <a:solidFill>
                <a:schemeClr val="bg1"/>
              </a:solidFill>
              <a:effectLst/>
              <a:latin typeface="Arial" charset="0"/>
            </a:endParaRPr>
          </a:p>
        </p:txBody>
      </p:sp>
      <p:sp>
        <p:nvSpPr>
          <p:cNvPr id="18" name="Rectangle 17"/>
          <p:cNvSpPr/>
          <p:nvPr/>
        </p:nvSpPr>
        <p:spPr>
          <a:xfrm>
            <a:off x="1800200" y="2780928"/>
            <a:ext cx="971600" cy="523220"/>
          </a:xfrm>
          <a:prstGeom prst="rect">
            <a:avLst/>
          </a:prstGeom>
        </p:spPr>
        <p:txBody>
          <a:bodyPr wrap="square">
            <a:spAutoFit/>
          </a:bodyPr>
          <a:lstStyle/>
          <a:p>
            <a:pPr>
              <a:spcAft>
                <a:spcPts val="0"/>
              </a:spcAft>
            </a:pPr>
            <a:r>
              <a:rPr lang="en-US" sz="1400" b="0" dirty="0" err="1">
                <a:ea typeface="Times New Roman"/>
                <a:cs typeface="Times New Roman"/>
              </a:rPr>
              <a:t>hWB</a:t>
            </a:r>
            <a:r>
              <a:rPr lang="en-US" sz="1400" b="0" i="1" baseline="-25000" dirty="0" err="1">
                <a:ea typeface="Times New Roman"/>
                <a:cs typeface="Times New Roman"/>
              </a:rPr>
              <a:t>free</a:t>
            </a:r>
            <a:r>
              <a:rPr lang="sv-SE" sz="1400" b="0" i="1" baseline="-25000" dirty="0">
                <a:ea typeface="Times New Roman"/>
                <a:cs typeface="Times New Roman"/>
              </a:rPr>
              <a:t> </a:t>
            </a:r>
          </a:p>
          <a:p>
            <a:pPr>
              <a:spcAft>
                <a:spcPts val="0"/>
              </a:spcAft>
            </a:pPr>
            <a:r>
              <a:rPr lang="en-US" sz="1400" b="0" dirty="0">
                <a:ea typeface="Times New Roman"/>
                <a:cs typeface="Times New Roman"/>
              </a:rPr>
              <a:t>pIC50</a:t>
            </a:r>
            <a:endParaRPr lang="sv-SE" sz="1400" b="0" dirty="0">
              <a:ea typeface="Times New Roman"/>
              <a:cs typeface="Times New Roman"/>
            </a:endParaRPr>
          </a:p>
        </p:txBody>
      </p:sp>
      <p:cxnSp>
        <p:nvCxnSpPr>
          <p:cNvPr id="13" name="Straight Arrow Connector 12"/>
          <p:cNvCxnSpPr/>
          <p:nvPr/>
        </p:nvCxnSpPr>
        <p:spPr bwMode="auto">
          <a:xfrm>
            <a:off x="2987824" y="2636912"/>
            <a:ext cx="1152128" cy="936104"/>
          </a:xfrm>
          <a:prstGeom prst="straightConnector1">
            <a:avLst/>
          </a:prstGeom>
          <a:solidFill>
            <a:schemeClr val="accent1"/>
          </a:solidFill>
          <a:ln w="19050" cap="flat" cmpd="sng" algn="ctr">
            <a:solidFill>
              <a:schemeClr val="accent1"/>
            </a:solidFill>
            <a:prstDash val="sysDot"/>
            <a:round/>
            <a:headEnd type="none" w="med" len="med"/>
            <a:tailEnd type="arrow"/>
          </a:ln>
          <a:effectLst/>
        </p:spPr>
      </p:cxnSp>
      <p:sp>
        <p:nvSpPr>
          <p:cNvPr id="10" name="TextBox 9"/>
          <p:cNvSpPr txBox="1">
            <a:spLocks noChangeArrowheads="1"/>
          </p:cNvSpPr>
          <p:nvPr/>
        </p:nvSpPr>
        <p:spPr bwMode="auto">
          <a:xfrm>
            <a:off x="467544" y="1115452"/>
            <a:ext cx="8296275" cy="369332"/>
          </a:xfrm>
          <a:prstGeom prst="rect">
            <a:avLst/>
          </a:prstGeom>
          <a:noFill/>
          <a:ln w="9525">
            <a:noFill/>
            <a:miter lim="800000"/>
            <a:headEnd/>
            <a:tailEnd/>
          </a:ln>
        </p:spPr>
        <p:txBody>
          <a:bodyPr wrap="square">
            <a:spAutoFit/>
          </a:bodyPr>
          <a:lstStyle/>
          <a:p>
            <a:pPr lvl="0">
              <a:defRPr/>
            </a:pPr>
            <a:r>
              <a:rPr lang="sv-SE" kern="0" dirty="0">
                <a:solidFill>
                  <a:schemeClr val="accent2"/>
                </a:solidFill>
                <a:latin typeface="Arial" pitchFamily="34" charset="0"/>
                <a:cs typeface="Arial" pitchFamily="34" charset="0"/>
              </a:rPr>
              <a:t>LLE driven design → Access to new </a:t>
            </a:r>
            <a:r>
              <a:rPr lang="sv-SE" kern="0" dirty="0" err="1">
                <a:solidFill>
                  <a:schemeClr val="accent2"/>
                </a:solidFill>
                <a:latin typeface="Arial" pitchFamily="34" charset="0"/>
                <a:cs typeface="Arial" pitchFamily="34" charset="0"/>
              </a:rPr>
              <a:t>property</a:t>
            </a:r>
            <a:r>
              <a:rPr lang="sv-SE" kern="0" dirty="0">
                <a:solidFill>
                  <a:schemeClr val="accent2"/>
                </a:solidFill>
                <a:latin typeface="Arial" pitchFamily="34" charset="0"/>
                <a:cs typeface="Arial" pitchFamily="34" charset="0"/>
              </a:rPr>
              <a:t> </a:t>
            </a:r>
            <a:r>
              <a:rPr lang="sv-SE" kern="0" dirty="0" err="1">
                <a:solidFill>
                  <a:schemeClr val="accent2"/>
                </a:solidFill>
                <a:latin typeface="Arial" pitchFamily="34" charset="0"/>
                <a:cs typeface="Arial" pitchFamily="34" charset="0"/>
              </a:rPr>
              <a:t>space</a:t>
            </a:r>
            <a:endParaRPr lang="sv-SE" kern="0" dirty="0">
              <a:solidFill>
                <a:schemeClr val="accent2"/>
              </a:solidFill>
              <a:latin typeface="Arial" pitchFamily="34" charset="0"/>
              <a:cs typeface="Arial" pitchFamily="34" charset="0"/>
            </a:endParaRPr>
          </a:p>
        </p:txBody>
      </p:sp>
      <p:sp>
        <p:nvSpPr>
          <p:cNvPr id="8" name="Title 1"/>
          <p:cNvSpPr txBox="1">
            <a:spLocks/>
          </p:cNvSpPr>
          <p:nvPr/>
        </p:nvSpPr>
        <p:spPr bwMode="auto">
          <a:xfrm>
            <a:off x="0" y="181496"/>
            <a:ext cx="9144000" cy="871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defRPr/>
            </a:pPr>
            <a:r>
              <a:rPr lang="sv-SE" sz="2400" i="1" dirty="0">
                <a:solidFill>
                  <a:schemeClr val="tx2"/>
                </a:solidFill>
              </a:rPr>
              <a:t>AZD6642</a:t>
            </a:r>
            <a:r>
              <a:rPr lang="sv-SE" sz="2400" dirty="0">
                <a:solidFill>
                  <a:schemeClr val="tx2"/>
                </a:solidFill>
              </a:rPr>
              <a:t> </a:t>
            </a:r>
            <a:r>
              <a:rPr lang="sv-SE" sz="2400" dirty="0" err="1">
                <a:solidFill>
                  <a:schemeClr val="tx2"/>
                </a:solidFill>
              </a:rPr>
              <a:t>identified</a:t>
            </a:r>
            <a:r>
              <a:rPr lang="sv-SE" sz="2400" dirty="0">
                <a:solidFill>
                  <a:schemeClr val="tx2"/>
                </a:solidFill>
              </a:rPr>
              <a:t> to </a:t>
            </a:r>
            <a:r>
              <a:rPr lang="sv-SE" sz="2400" dirty="0" err="1">
                <a:solidFill>
                  <a:schemeClr val="tx2"/>
                </a:solidFill>
              </a:rPr>
              <a:t>meet</a:t>
            </a:r>
            <a:r>
              <a:rPr lang="sv-SE" sz="2400" dirty="0">
                <a:solidFill>
                  <a:schemeClr val="tx2"/>
                </a:solidFill>
              </a:rPr>
              <a:t> the </a:t>
            </a:r>
            <a:r>
              <a:rPr lang="sv-SE" sz="2400" dirty="0" err="1">
                <a:solidFill>
                  <a:schemeClr val="tx2"/>
                </a:solidFill>
              </a:rPr>
              <a:t>criteria</a:t>
            </a:r>
            <a:r>
              <a:rPr lang="sv-SE" sz="2400" dirty="0">
                <a:solidFill>
                  <a:schemeClr val="tx2"/>
                </a:solidFill>
              </a:rPr>
              <a:t> for an oral </a:t>
            </a:r>
            <a:r>
              <a:rPr lang="sv-SE" sz="2400" dirty="0" err="1">
                <a:solidFill>
                  <a:schemeClr val="tx2"/>
                </a:solidFill>
              </a:rPr>
              <a:t>once</a:t>
            </a:r>
            <a:r>
              <a:rPr lang="sv-SE" sz="2400" dirty="0">
                <a:solidFill>
                  <a:schemeClr val="tx2"/>
                </a:solidFill>
              </a:rPr>
              <a:t> </a:t>
            </a:r>
            <a:r>
              <a:rPr lang="sv-SE" sz="2400" dirty="0" err="1">
                <a:solidFill>
                  <a:schemeClr val="tx2"/>
                </a:solidFill>
              </a:rPr>
              <a:t>daily</a:t>
            </a:r>
            <a:r>
              <a:rPr lang="sv-SE" sz="2400" dirty="0">
                <a:solidFill>
                  <a:schemeClr val="tx2"/>
                </a:solidFill>
              </a:rPr>
              <a:t> </a:t>
            </a:r>
            <a:r>
              <a:rPr lang="sv-SE" sz="2400" dirty="0" err="1">
                <a:solidFill>
                  <a:schemeClr val="tx2"/>
                </a:solidFill>
              </a:rPr>
              <a:t>dosed</a:t>
            </a:r>
            <a:r>
              <a:rPr lang="sv-SE" sz="2400" dirty="0">
                <a:solidFill>
                  <a:schemeClr val="tx2"/>
                </a:solidFill>
              </a:rPr>
              <a:t> </a:t>
            </a:r>
            <a:r>
              <a:rPr lang="sv-SE" sz="2400" dirty="0" err="1">
                <a:solidFill>
                  <a:schemeClr val="tx2"/>
                </a:solidFill>
              </a:rPr>
              <a:t>drug</a:t>
            </a:r>
            <a:r>
              <a:rPr lang="sv-SE" sz="2400" dirty="0">
                <a:solidFill>
                  <a:schemeClr val="tx2"/>
                </a:solidFill>
              </a:rPr>
              <a:t> </a:t>
            </a:r>
            <a:r>
              <a:rPr lang="sv-SE" sz="2400" dirty="0" err="1">
                <a:solidFill>
                  <a:schemeClr val="tx2"/>
                </a:solidFill>
              </a:rPr>
              <a:t>candidate</a:t>
            </a:r>
            <a:r>
              <a:rPr lang="sv-SE" sz="2400" dirty="0">
                <a:solidFill>
                  <a:schemeClr val="tx2"/>
                </a:solidFill>
              </a:rPr>
              <a:t> for </a:t>
            </a:r>
            <a:r>
              <a:rPr lang="sv-SE" sz="2400" dirty="0" err="1">
                <a:solidFill>
                  <a:schemeClr val="tx2"/>
                </a:solidFill>
              </a:rPr>
              <a:t>further</a:t>
            </a:r>
            <a:r>
              <a:rPr lang="sv-SE" sz="2400" dirty="0">
                <a:solidFill>
                  <a:schemeClr val="tx2"/>
                </a:solidFill>
              </a:rPr>
              <a:t> </a:t>
            </a:r>
            <a:r>
              <a:rPr lang="sv-SE" sz="2400" dirty="0" err="1">
                <a:solidFill>
                  <a:schemeClr val="tx2"/>
                </a:solidFill>
              </a:rPr>
              <a:t>evaluation</a:t>
            </a:r>
            <a:endParaRPr kumimoji="0" lang="sv-SE" sz="2400" b="1" i="0" u="none" strike="noStrike" kern="0" cap="none" spc="0" normalizeH="0" baseline="0" noProof="0" dirty="0">
              <a:ln>
                <a:noFill/>
              </a:ln>
              <a:solidFill>
                <a:schemeClr val="tx2"/>
              </a:solidFill>
              <a:effectLst/>
              <a:uLnTx/>
              <a:uFillTx/>
              <a:latin typeface="Arial" pitchFamily="34" charset="0"/>
              <a:ea typeface="+mj-ea"/>
              <a:cs typeface="Arial" pitchFamily="34" charset="0"/>
            </a:endParaRPr>
          </a:p>
        </p:txBody>
      </p:sp>
      <p:graphicFrame>
        <p:nvGraphicFramePr>
          <p:cNvPr id="241666" name="Object 2"/>
          <p:cNvGraphicFramePr>
            <a:graphicFrameLocks noChangeAspect="1"/>
          </p:cNvGraphicFramePr>
          <p:nvPr/>
        </p:nvGraphicFramePr>
        <p:xfrm>
          <a:off x="82699" y="1700808"/>
          <a:ext cx="2905125" cy="1162050"/>
        </p:xfrm>
        <a:graphic>
          <a:graphicData uri="http://schemas.openxmlformats.org/presentationml/2006/ole">
            <mc:AlternateContent xmlns:mc="http://schemas.openxmlformats.org/markup-compatibility/2006">
              <mc:Choice xmlns:v="urn:schemas-microsoft-com:vml" Requires="v">
                <p:oleObj spid="_x0000_s3093" name="MDLDrawObject Class" r:id="rId4" imgW="2905200" imgH="1162140" progId="ISISServer">
                  <p:embed/>
                </p:oleObj>
              </mc:Choice>
              <mc:Fallback>
                <p:oleObj name="MDLDrawObject Class" r:id="rId4" imgW="2905200" imgH="1162140" progId="ISISServer">
                  <p:embed/>
                  <p:pic>
                    <p:nvPicPr>
                      <p:cNvPr id="2416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99" y="1700808"/>
                        <a:ext cx="2905125"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bwMode="auto">
          <a:xfrm>
            <a:off x="179512" y="4725144"/>
            <a:ext cx="2304256" cy="108012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err="1">
              <a:ln>
                <a:noFill/>
              </a:ln>
              <a:effectLst/>
              <a:latin typeface="Arial" charset="0"/>
            </a:endParaRPr>
          </a:p>
        </p:txBody>
      </p:sp>
      <p:pic>
        <p:nvPicPr>
          <p:cNvPr id="241668" name="Picture 4"/>
          <p:cNvPicPr>
            <a:picLocks noChangeAspect="1" noChangeArrowheads="1"/>
          </p:cNvPicPr>
          <p:nvPr/>
        </p:nvPicPr>
        <p:blipFill>
          <a:blip r:embed="rId6" cstate="print"/>
          <a:srcRect/>
          <a:stretch>
            <a:fillRect/>
          </a:stretch>
        </p:blipFill>
        <p:spPr bwMode="auto">
          <a:xfrm>
            <a:off x="323528" y="4869160"/>
            <a:ext cx="1944216" cy="75489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idx="4294967295"/>
          </p:nvPr>
        </p:nvSpPr>
        <p:spPr>
          <a:xfrm>
            <a:off x="0" y="188640"/>
            <a:ext cx="8415338" cy="511200"/>
          </a:xfrm>
        </p:spPr>
        <p:txBody>
          <a:bodyPr/>
          <a:lstStyle/>
          <a:p>
            <a:pPr algn="ctr"/>
            <a:r>
              <a:rPr lang="sv-SE" dirty="0"/>
              <a:t> LLE as </a:t>
            </a:r>
            <a:r>
              <a:rPr lang="sv-SE" dirty="0" err="1"/>
              <a:t>measure</a:t>
            </a:r>
            <a:r>
              <a:rPr lang="sv-SE" dirty="0"/>
              <a:t> </a:t>
            </a:r>
            <a:r>
              <a:rPr lang="sv-SE" dirty="0" err="1"/>
              <a:t>of</a:t>
            </a:r>
            <a:r>
              <a:rPr lang="sv-SE" dirty="0"/>
              <a:t> </a:t>
            </a:r>
            <a:r>
              <a:rPr lang="sv-SE" dirty="0" err="1"/>
              <a:t>ligand</a:t>
            </a:r>
            <a:r>
              <a:rPr lang="sv-SE" dirty="0"/>
              <a:t> </a:t>
            </a:r>
            <a:r>
              <a:rPr lang="sv-SE" dirty="0" err="1"/>
              <a:t>binding</a:t>
            </a:r>
            <a:r>
              <a:rPr lang="sv-SE" dirty="0"/>
              <a:t> </a:t>
            </a:r>
            <a:r>
              <a:rPr lang="sv-SE" dirty="0" err="1"/>
              <a:t>specificity</a:t>
            </a:r>
            <a:r>
              <a:rPr lang="sv-SE" dirty="0"/>
              <a:t> - </a:t>
            </a:r>
            <a:r>
              <a:rPr lang="sv-SE" dirty="0" err="1"/>
              <a:t>Thermodynamic</a:t>
            </a:r>
            <a:r>
              <a:rPr lang="sv-SE" dirty="0"/>
              <a:t> </a:t>
            </a:r>
            <a:r>
              <a:rPr lang="sv-SE" dirty="0" err="1"/>
              <a:t>cycle</a:t>
            </a:r>
            <a:r>
              <a:rPr lang="sv-SE" dirty="0"/>
              <a:t> representation</a:t>
            </a:r>
          </a:p>
        </p:txBody>
      </p:sp>
      <p:pic>
        <p:nvPicPr>
          <p:cNvPr id="2" name="Picture 2"/>
          <p:cNvPicPr>
            <a:picLocks noChangeAspect="1" noChangeArrowheads="1"/>
          </p:cNvPicPr>
          <p:nvPr/>
        </p:nvPicPr>
        <p:blipFill>
          <a:blip r:embed="rId2" cstate="print"/>
          <a:srcRect/>
          <a:stretch>
            <a:fillRect/>
          </a:stretch>
        </p:blipFill>
        <p:spPr bwMode="auto">
          <a:xfrm>
            <a:off x="1619672" y="1628800"/>
            <a:ext cx="5400600" cy="4026901"/>
          </a:xfrm>
          <a:prstGeom prst="rect">
            <a:avLst/>
          </a:prstGeom>
          <a:noFill/>
          <a:ln w="9525">
            <a:noFill/>
            <a:miter lim="800000"/>
            <a:headEnd/>
            <a:tailEnd/>
          </a:ln>
          <a:effectLst/>
        </p:spPr>
      </p:pic>
      <p:sp>
        <p:nvSpPr>
          <p:cNvPr id="23" name="TextBox 22"/>
          <p:cNvSpPr txBox="1"/>
          <p:nvPr/>
        </p:nvSpPr>
        <p:spPr>
          <a:xfrm>
            <a:off x="6012160" y="1556792"/>
            <a:ext cx="2736304" cy="1200329"/>
          </a:xfrm>
          <a:prstGeom prst="rect">
            <a:avLst/>
          </a:prstGeom>
          <a:noFill/>
        </p:spPr>
        <p:txBody>
          <a:bodyPr wrap="square" rtlCol="0">
            <a:spAutoFit/>
          </a:bodyPr>
          <a:lstStyle/>
          <a:p>
            <a:r>
              <a:rPr lang="sv-SE" dirty="0" err="1"/>
              <a:t>Differences</a:t>
            </a:r>
            <a:r>
              <a:rPr lang="sv-SE" dirty="0"/>
              <a:t> in </a:t>
            </a:r>
            <a:r>
              <a:rPr lang="sv-SE" dirty="0" err="1"/>
              <a:t>LogD</a:t>
            </a:r>
            <a:r>
              <a:rPr lang="sv-SE" dirty="0"/>
              <a:t> is </a:t>
            </a:r>
            <a:r>
              <a:rPr lang="sv-SE" dirty="0" err="1"/>
              <a:t>often</a:t>
            </a:r>
            <a:r>
              <a:rPr lang="sv-SE" dirty="0"/>
              <a:t> </a:t>
            </a:r>
            <a:r>
              <a:rPr lang="sv-SE" dirty="0" err="1"/>
              <a:t>assumed</a:t>
            </a:r>
            <a:r>
              <a:rPr lang="sv-SE" dirty="0"/>
              <a:t> to be </a:t>
            </a:r>
            <a:r>
              <a:rPr lang="sv-SE" dirty="0" err="1"/>
              <a:t>dominated</a:t>
            </a:r>
            <a:r>
              <a:rPr lang="sv-SE" dirty="0"/>
              <a:t> by </a:t>
            </a:r>
            <a:r>
              <a:rPr lang="sv-SE" dirty="0" err="1"/>
              <a:t>water</a:t>
            </a:r>
            <a:r>
              <a:rPr lang="sv-SE" dirty="0"/>
              <a:t> </a:t>
            </a:r>
            <a:r>
              <a:rPr lang="sv-SE" dirty="0" err="1"/>
              <a:t>chemical</a:t>
            </a:r>
            <a:r>
              <a:rPr lang="sv-SE" dirty="0"/>
              <a:t> </a:t>
            </a:r>
            <a:r>
              <a:rPr lang="sv-SE" dirty="0" err="1"/>
              <a:t>potental</a:t>
            </a:r>
            <a:endParaRPr lang="sv-SE" dirty="0"/>
          </a:p>
        </p:txBody>
      </p:sp>
      <p:sp>
        <p:nvSpPr>
          <p:cNvPr id="24" name="TextBox 23"/>
          <p:cNvSpPr txBox="1"/>
          <p:nvPr/>
        </p:nvSpPr>
        <p:spPr>
          <a:xfrm>
            <a:off x="467544" y="1628800"/>
            <a:ext cx="2592288" cy="1200329"/>
          </a:xfrm>
          <a:prstGeom prst="rect">
            <a:avLst/>
          </a:prstGeom>
          <a:noFill/>
        </p:spPr>
        <p:txBody>
          <a:bodyPr wrap="square" rtlCol="0">
            <a:spAutoFit/>
          </a:bodyPr>
          <a:lstStyle/>
          <a:p>
            <a:r>
              <a:rPr lang="sv-SE" dirty="0" err="1"/>
              <a:t>does</a:t>
            </a:r>
            <a:r>
              <a:rPr lang="sv-SE" dirty="0"/>
              <a:t> the </a:t>
            </a:r>
            <a:r>
              <a:rPr lang="sv-SE" dirty="0" err="1"/>
              <a:t>ligand</a:t>
            </a:r>
            <a:r>
              <a:rPr lang="sv-SE" dirty="0"/>
              <a:t> bind </a:t>
            </a:r>
            <a:r>
              <a:rPr lang="sv-SE" dirty="0" err="1"/>
              <a:t>because</a:t>
            </a:r>
            <a:r>
              <a:rPr lang="sv-SE" dirty="0"/>
              <a:t> it likes the </a:t>
            </a:r>
            <a:r>
              <a:rPr lang="sv-SE" dirty="0" err="1"/>
              <a:t>target</a:t>
            </a:r>
            <a:r>
              <a:rPr lang="sv-SE" dirty="0"/>
              <a:t> or </a:t>
            </a:r>
            <a:r>
              <a:rPr lang="sv-SE" dirty="0" err="1"/>
              <a:t>because</a:t>
            </a:r>
            <a:r>
              <a:rPr lang="sv-SE" dirty="0"/>
              <a:t> it </a:t>
            </a:r>
            <a:r>
              <a:rPr lang="sv-SE" dirty="0" err="1"/>
              <a:t>hates</a:t>
            </a:r>
            <a:r>
              <a:rPr lang="sv-SE" dirty="0"/>
              <a:t> the </a:t>
            </a:r>
            <a:r>
              <a:rPr lang="sv-SE" dirty="0" err="1"/>
              <a:t>water</a:t>
            </a:r>
            <a:r>
              <a:rPr lang="sv-SE" dirty="0"/>
              <a:t>?</a:t>
            </a:r>
          </a:p>
        </p:txBody>
      </p:sp>
      <p:sp>
        <p:nvSpPr>
          <p:cNvPr id="25" name="TextBox 24"/>
          <p:cNvSpPr txBox="1"/>
          <p:nvPr/>
        </p:nvSpPr>
        <p:spPr>
          <a:xfrm>
            <a:off x="4067944" y="5085184"/>
            <a:ext cx="774571" cy="369332"/>
          </a:xfrm>
          <a:prstGeom prst="rect">
            <a:avLst/>
          </a:prstGeom>
          <a:noFill/>
        </p:spPr>
        <p:txBody>
          <a:bodyPr wrap="none" rtlCol="0">
            <a:spAutoFit/>
          </a:bodyPr>
          <a:lstStyle/>
          <a:p>
            <a:r>
              <a:rPr lang="sv-SE" dirty="0"/>
              <a:t>(</a:t>
            </a:r>
            <a:r>
              <a:rPr lang="sv-SE" dirty="0" err="1"/>
              <a:t>LLE</a:t>
            </a:r>
            <a:r>
              <a:rPr lang="sv-SE" dirty="0"/>
              <a:t>)</a:t>
            </a:r>
          </a:p>
        </p:txBody>
      </p:sp>
      <p:sp>
        <p:nvSpPr>
          <p:cNvPr id="26" name="TextBox 25"/>
          <p:cNvSpPr txBox="1"/>
          <p:nvPr/>
        </p:nvSpPr>
        <p:spPr>
          <a:xfrm>
            <a:off x="1691680" y="5733256"/>
            <a:ext cx="5616624" cy="646331"/>
          </a:xfrm>
          <a:prstGeom prst="rect">
            <a:avLst/>
          </a:prstGeom>
          <a:noFill/>
        </p:spPr>
        <p:txBody>
          <a:bodyPr wrap="square" rtlCol="0">
            <a:spAutoFit/>
          </a:bodyPr>
          <a:lstStyle/>
          <a:p>
            <a:r>
              <a:rPr lang="sv-SE" dirty="0"/>
              <a:t>The </a:t>
            </a:r>
            <a:r>
              <a:rPr lang="sv-SE" dirty="0" err="1"/>
              <a:t>physical</a:t>
            </a:r>
            <a:r>
              <a:rPr lang="sv-SE" dirty="0"/>
              <a:t> </a:t>
            </a:r>
            <a:r>
              <a:rPr lang="sv-SE" dirty="0" err="1"/>
              <a:t>meaning</a:t>
            </a:r>
            <a:r>
              <a:rPr lang="sv-SE" dirty="0"/>
              <a:t> of LLE is to </a:t>
            </a:r>
            <a:r>
              <a:rPr lang="sv-SE" dirty="0" err="1"/>
              <a:t>shift</a:t>
            </a:r>
            <a:r>
              <a:rPr lang="sv-SE" dirty="0"/>
              <a:t> the </a:t>
            </a:r>
            <a:r>
              <a:rPr lang="sv-SE" dirty="0" err="1"/>
              <a:t>reference</a:t>
            </a:r>
            <a:r>
              <a:rPr lang="sv-SE" dirty="0"/>
              <a:t> </a:t>
            </a:r>
            <a:r>
              <a:rPr lang="sv-SE" dirty="0" err="1"/>
              <a:t>state</a:t>
            </a:r>
            <a:r>
              <a:rPr lang="sv-SE" dirty="0"/>
              <a:t> from </a:t>
            </a:r>
            <a:r>
              <a:rPr lang="sv-SE" dirty="0" err="1"/>
              <a:t>water</a:t>
            </a:r>
            <a:r>
              <a:rPr lang="sv-SE" dirty="0"/>
              <a:t> to </a:t>
            </a:r>
            <a:r>
              <a:rPr lang="sv-SE" dirty="0" err="1"/>
              <a:t>octanol</a:t>
            </a:r>
            <a:endParaRPr lang="sv-S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cstate="print"/>
          <a:srcRect/>
          <a:stretch>
            <a:fillRect/>
          </a:stretch>
        </p:blipFill>
        <p:spPr bwMode="auto">
          <a:xfrm>
            <a:off x="308841" y="2539243"/>
            <a:ext cx="2880320" cy="2147681"/>
          </a:xfrm>
          <a:prstGeom prst="rect">
            <a:avLst/>
          </a:prstGeom>
          <a:noFill/>
          <a:ln w="9525">
            <a:noFill/>
            <a:miter lim="800000"/>
            <a:headEnd/>
            <a:tailEnd/>
          </a:ln>
          <a:effectLst/>
        </p:spPr>
      </p:pic>
      <p:sp>
        <p:nvSpPr>
          <p:cNvPr id="2" name="Title 1"/>
          <p:cNvSpPr>
            <a:spLocks noGrp="1"/>
          </p:cNvSpPr>
          <p:nvPr>
            <p:ph type="title"/>
          </p:nvPr>
        </p:nvSpPr>
        <p:spPr>
          <a:xfrm>
            <a:off x="323528" y="123913"/>
            <a:ext cx="8415338" cy="511200"/>
          </a:xfrm>
        </p:spPr>
        <p:txBody>
          <a:bodyPr/>
          <a:lstStyle/>
          <a:p>
            <a:r>
              <a:rPr lang="sv-SE" dirty="0" err="1"/>
              <a:t>Physically</a:t>
            </a:r>
            <a:r>
              <a:rPr lang="sv-SE" dirty="0"/>
              <a:t> relevant </a:t>
            </a:r>
            <a:r>
              <a:rPr lang="sv-SE" dirty="0" err="1"/>
              <a:t>measures</a:t>
            </a:r>
            <a:r>
              <a:rPr lang="sv-SE" dirty="0"/>
              <a:t> </a:t>
            </a:r>
            <a:r>
              <a:rPr lang="sv-SE" dirty="0" err="1"/>
              <a:t>of</a:t>
            </a:r>
            <a:r>
              <a:rPr lang="sv-SE" dirty="0"/>
              <a:t> </a:t>
            </a:r>
            <a:r>
              <a:rPr lang="sv-SE" dirty="0" err="1"/>
              <a:t>specificity</a:t>
            </a:r>
            <a:endParaRPr lang="sv-SE" dirty="0"/>
          </a:p>
        </p:txBody>
      </p:sp>
      <p:sp>
        <p:nvSpPr>
          <p:cNvPr id="4" name="Slide Number Placeholder 3"/>
          <p:cNvSpPr>
            <a:spLocks noGrp="1"/>
          </p:cNvSpPr>
          <p:nvPr>
            <p:ph type="sldNum" sz="quarter" idx="14"/>
          </p:nvPr>
        </p:nvSpPr>
        <p:spPr/>
        <p:txBody>
          <a:bodyPr/>
          <a:lstStyle/>
          <a:p>
            <a:pPr>
              <a:defRPr/>
            </a:pPr>
            <a:fld id="{1748D8EB-9301-403A-889B-E8DDB32CFF4A}" type="slidenum">
              <a:rPr lang="en-GB" smtClean="0"/>
              <a:pPr>
                <a:defRPr/>
              </a:pPr>
              <a:t>25</a:t>
            </a:fld>
            <a:endParaRPr lang="en-GB" dirty="0"/>
          </a:p>
        </p:txBody>
      </p:sp>
      <p:sp>
        <p:nvSpPr>
          <p:cNvPr id="5" name="Date Placeholder 4"/>
          <p:cNvSpPr>
            <a:spLocks noGrp="1"/>
          </p:cNvSpPr>
          <p:nvPr>
            <p:ph type="dt" sz="half" idx="15"/>
          </p:nvPr>
        </p:nvSpPr>
        <p:spPr/>
        <p:txBody>
          <a:bodyPr/>
          <a:lstStyle/>
          <a:p>
            <a:r>
              <a:rPr lang="en-US" dirty="0"/>
              <a:t>Author | 00 Month Year</a:t>
            </a:r>
            <a:endParaRPr lang="sv-SE" dirty="0"/>
          </a:p>
        </p:txBody>
      </p:sp>
      <p:sp>
        <p:nvSpPr>
          <p:cNvPr id="6" name="Footer Placeholder 5"/>
          <p:cNvSpPr>
            <a:spLocks noGrp="1"/>
          </p:cNvSpPr>
          <p:nvPr>
            <p:ph type="ftr" sz="quarter" idx="16"/>
          </p:nvPr>
        </p:nvSpPr>
        <p:spPr/>
        <p:txBody>
          <a:bodyPr/>
          <a:lstStyle/>
          <a:p>
            <a:r>
              <a:rPr lang="en-GB"/>
              <a:t>Set area descriptor | Sub level 1</a:t>
            </a:r>
            <a:endParaRPr lang="sv-SE" dirty="0"/>
          </a:p>
        </p:txBody>
      </p:sp>
      <p:sp>
        <p:nvSpPr>
          <p:cNvPr id="901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8"/>
          <p:cNvSpPr/>
          <p:nvPr/>
        </p:nvSpPr>
        <p:spPr>
          <a:xfrm>
            <a:off x="3314463" y="2793159"/>
            <a:ext cx="1800200" cy="523220"/>
          </a:xfrm>
          <a:prstGeom prst="rect">
            <a:avLst/>
          </a:prstGeom>
          <a:solidFill>
            <a:schemeClr val="bg1">
              <a:lumMod val="95000"/>
            </a:schemeClr>
          </a:solidFill>
        </p:spPr>
        <p:txBody>
          <a:bodyPr wrap="square">
            <a:spAutoFit/>
          </a:bodyPr>
          <a:lstStyle/>
          <a:p>
            <a:r>
              <a:rPr lang="sv-SE" sz="1400" b="0" i="1" dirty="0" err="1"/>
              <a:t>LLE</a:t>
            </a:r>
            <a:r>
              <a:rPr lang="sv-SE" sz="1400" b="0" i="1" dirty="0"/>
              <a:t>= µ</a:t>
            </a:r>
            <a:r>
              <a:rPr lang="sv-SE" sz="1400" b="0" i="1" baseline="30000" dirty="0"/>
              <a:t>LT</a:t>
            </a:r>
            <a:r>
              <a:rPr lang="sv-SE" sz="1400" b="0" i="1" dirty="0"/>
              <a:t> - µ</a:t>
            </a:r>
            <a:r>
              <a:rPr lang="sv-SE" sz="1400" b="0" i="1" baseline="30000" dirty="0" err="1"/>
              <a:t>Loct</a:t>
            </a:r>
            <a:r>
              <a:rPr lang="sv-SE" sz="1400" baseline="30000" dirty="0"/>
              <a:t>	</a:t>
            </a:r>
            <a:endParaRPr lang="sv-SE" sz="1400" dirty="0"/>
          </a:p>
        </p:txBody>
      </p:sp>
      <p:sp>
        <p:nvSpPr>
          <p:cNvPr id="901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90120" name="Object 8"/>
          <p:cNvGraphicFramePr>
            <a:graphicFrameLocks noChangeAspect="1"/>
          </p:cNvGraphicFramePr>
          <p:nvPr/>
        </p:nvGraphicFramePr>
        <p:xfrm>
          <a:off x="4878388" y="2495550"/>
          <a:ext cx="114300" cy="215900"/>
        </p:xfrm>
        <a:graphic>
          <a:graphicData uri="http://schemas.openxmlformats.org/presentationml/2006/ole">
            <mc:AlternateContent xmlns:mc="http://schemas.openxmlformats.org/markup-compatibility/2006">
              <mc:Choice xmlns:v="urn:schemas-microsoft-com:vml" Requires="v">
                <p:oleObj spid="_x0000_s4117" name="Equation" r:id="rId4" imgW="114120" imgH="215640" progId="Equation.3">
                  <p:embed/>
                </p:oleObj>
              </mc:Choice>
              <mc:Fallback>
                <p:oleObj name="Equation" r:id="rId4" imgW="114120" imgH="215640" progId="Equation.3">
                  <p:embed/>
                  <p:pic>
                    <p:nvPicPr>
                      <p:cNvPr id="9012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8388" y="2495550"/>
                        <a:ext cx="114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a:p>
        </p:txBody>
      </p:sp>
      <p:sp>
        <p:nvSpPr>
          <p:cNvPr id="24" name="Rectangle 23"/>
          <p:cNvSpPr/>
          <p:nvPr/>
        </p:nvSpPr>
        <p:spPr>
          <a:xfrm>
            <a:off x="4396779" y="4539066"/>
            <a:ext cx="3296095" cy="338554"/>
          </a:xfrm>
          <a:prstGeom prst="rect">
            <a:avLst/>
          </a:prstGeom>
          <a:solidFill>
            <a:schemeClr val="bg1">
              <a:lumMod val="95000"/>
            </a:schemeClr>
          </a:solidFill>
        </p:spPr>
        <p:txBody>
          <a:bodyPr wrap="none">
            <a:spAutoFit/>
          </a:bodyPr>
          <a:lstStyle/>
          <a:p>
            <a:r>
              <a:rPr lang="pl-PL" sz="1600" b="0" i="1" dirty="0"/>
              <a:t>∆H[L(w)→L(o)]≈T∆S[L(w)→LP</a:t>
            </a:r>
            <a:r>
              <a:rPr lang="sv-SE" sz="1600" b="0" i="1" dirty="0"/>
              <a:t>(w)</a:t>
            </a:r>
            <a:r>
              <a:rPr lang="pl-PL" sz="1600" b="0" i="1" dirty="0"/>
              <a:t>]</a:t>
            </a:r>
            <a:endParaRPr lang="sv-SE" sz="1600" b="0" i="1" dirty="0"/>
          </a:p>
        </p:txBody>
      </p:sp>
      <p:sp>
        <p:nvSpPr>
          <p:cNvPr id="27" name="TextBox 26"/>
          <p:cNvSpPr txBox="1"/>
          <p:nvPr/>
        </p:nvSpPr>
        <p:spPr>
          <a:xfrm>
            <a:off x="4299741" y="5011181"/>
            <a:ext cx="4176463" cy="584775"/>
          </a:xfrm>
          <a:prstGeom prst="rect">
            <a:avLst/>
          </a:prstGeom>
          <a:noFill/>
        </p:spPr>
        <p:txBody>
          <a:bodyPr wrap="square" rtlCol="0">
            <a:spAutoFit/>
          </a:bodyPr>
          <a:lstStyle/>
          <a:p>
            <a:r>
              <a:rPr lang="sv-SE" sz="1600" b="0" i="1" dirty="0" err="1"/>
              <a:t>requirement</a:t>
            </a:r>
            <a:r>
              <a:rPr lang="sv-SE" sz="1600" b="0" i="1" dirty="0"/>
              <a:t> for </a:t>
            </a:r>
            <a:r>
              <a:rPr lang="sv-SE" sz="1600" b="0" i="1" dirty="0" err="1"/>
              <a:t>enthalpic</a:t>
            </a:r>
            <a:r>
              <a:rPr lang="sv-SE" sz="1600" b="0" i="1" dirty="0"/>
              <a:t> </a:t>
            </a:r>
            <a:r>
              <a:rPr lang="sv-SE" sz="1600" b="0" i="1" dirty="0" err="1"/>
              <a:t>optimization</a:t>
            </a:r>
            <a:r>
              <a:rPr lang="sv-SE" sz="1600" b="0" i="1" dirty="0"/>
              <a:t> to </a:t>
            </a:r>
            <a:r>
              <a:rPr lang="sv-SE" sz="1600" b="0" i="1" dirty="0" err="1"/>
              <a:t>equal</a:t>
            </a:r>
            <a:r>
              <a:rPr lang="sv-SE" sz="1600" b="0" i="1" dirty="0"/>
              <a:t> optimizing for LLE </a:t>
            </a:r>
          </a:p>
        </p:txBody>
      </p:sp>
      <p:sp>
        <p:nvSpPr>
          <p:cNvPr id="29" name="Rectangle 28"/>
          <p:cNvSpPr/>
          <p:nvPr/>
        </p:nvSpPr>
        <p:spPr>
          <a:xfrm>
            <a:off x="251520" y="1126867"/>
            <a:ext cx="2448272" cy="338554"/>
          </a:xfrm>
          <a:prstGeom prst="rect">
            <a:avLst/>
          </a:prstGeom>
          <a:solidFill>
            <a:schemeClr val="bg1">
              <a:lumMod val="95000"/>
            </a:schemeClr>
          </a:solidFill>
        </p:spPr>
        <p:txBody>
          <a:bodyPr wrap="square">
            <a:spAutoFit/>
          </a:bodyPr>
          <a:lstStyle/>
          <a:p>
            <a:r>
              <a:rPr lang="sv-SE" sz="1600" b="0" i="1" dirty="0" err="1"/>
              <a:t>Specificity</a:t>
            </a:r>
            <a:r>
              <a:rPr lang="sv-SE" sz="1600" b="0" i="1" dirty="0"/>
              <a:t>= µ</a:t>
            </a:r>
            <a:r>
              <a:rPr lang="sv-SE" sz="1600" b="0" i="1" baseline="30000" dirty="0"/>
              <a:t>LT</a:t>
            </a:r>
            <a:r>
              <a:rPr lang="sv-SE" sz="1600" b="0" i="1" dirty="0"/>
              <a:t> - µ</a:t>
            </a:r>
            <a:r>
              <a:rPr lang="sv-SE" sz="1600" b="0" i="1" baseline="30000" dirty="0" err="1"/>
              <a:t>Lw</a:t>
            </a:r>
            <a:endParaRPr lang="sv-SE" sz="1600" b="0" dirty="0"/>
          </a:p>
        </p:txBody>
      </p:sp>
      <p:sp>
        <p:nvSpPr>
          <p:cNvPr id="30" name="Rectangle 29"/>
          <p:cNvSpPr/>
          <p:nvPr/>
        </p:nvSpPr>
        <p:spPr>
          <a:xfrm>
            <a:off x="2753884" y="1027507"/>
            <a:ext cx="6660232" cy="830997"/>
          </a:xfrm>
          <a:prstGeom prst="rect">
            <a:avLst/>
          </a:prstGeom>
        </p:spPr>
        <p:txBody>
          <a:bodyPr wrap="square">
            <a:spAutoFit/>
          </a:bodyPr>
          <a:lstStyle/>
          <a:p>
            <a:r>
              <a:rPr lang="sv-SE" sz="1600" b="0" dirty="0" err="1"/>
              <a:t>Measures</a:t>
            </a:r>
            <a:r>
              <a:rPr lang="sv-SE" sz="1600" b="0" dirty="0"/>
              <a:t> </a:t>
            </a:r>
            <a:r>
              <a:rPr lang="sv-SE" sz="1600" b="0" dirty="0" err="1"/>
              <a:t>how</a:t>
            </a:r>
            <a:r>
              <a:rPr lang="sv-SE" sz="1600" b="0" dirty="0"/>
              <a:t> </a:t>
            </a:r>
            <a:r>
              <a:rPr lang="sv-SE" sz="1600" b="0" dirty="0" err="1"/>
              <a:t>much</a:t>
            </a:r>
            <a:r>
              <a:rPr lang="sv-SE" sz="1600" b="0" dirty="0"/>
              <a:t> the </a:t>
            </a:r>
            <a:r>
              <a:rPr lang="sv-SE" sz="1600" b="0" dirty="0" err="1"/>
              <a:t>compound</a:t>
            </a:r>
            <a:r>
              <a:rPr lang="sv-SE" sz="1600" b="0" dirty="0"/>
              <a:t> likes the </a:t>
            </a:r>
            <a:r>
              <a:rPr lang="sv-SE" sz="1600" b="0" dirty="0" err="1"/>
              <a:t>target</a:t>
            </a:r>
            <a:r>
              <a:rPr lang="sv-SE" sz="1600" b="0" dirty="0"/>
              <a:t> </a:t>
            </a:r>
            <a:r>
              <a:rPr lang="sv-SE" sz="1600" b="0" dirty="0" err="1"/>
              <a:t>compared</a:t>
            </a:r>
            <a:r>
              <a:rPr lang="sv-SE" sz="1600" b="0" dirty="0"/>
              <a:t> to </a:t>
            </a:r>
            <a:r>
              <a:rPr lang="sv-SE" sz="1600" b="0" dirty="0" err="1"/>
              <a:t>water</a:t>
            </a:r>
            <a:endParaRPr lang="sv-SE" sz="1600" b="0" dirty="0"/>
          </a:p>
          <a:p>
            <a:r>
              <a:rPr lang="sv-SE" sz="1600" b="0" dirty="0" err="1"/>
              <a:t>Isolated</a:t>
            </a:r>
            <a:r>
              <a:rPr lang="sv-SE" sz="1600" b="0" dirty="0"/>
              <a:t> </a:t>
            </a:r>
            <a:r>
              <a:rPr lang="sv-SE" sz="1600" b="0" dirty="0" err="1"/>
              <a:t>target</a:t>
            </a:r>
            <a:r>
              <a:rPr lang="sv-SE" sz="1600" b="0" dirty="0"/>
              <a:t> irrelevant </a:t>
            </a:r>
            <a:r>
              <a:rPr lang="sv-SE" sz="1600" b="0" dirty="0" err="1"/>
              <a:t>when</a:t>
            </a:r>
            <a:r>
              <a:rPr lang="sv-SE" sz="1600" b="0" dirty="0"/>
              <a:t> </a:t>
            </a:r>
            <a:r>
              <a:rPr lang="sv-SE" sz="1600" b="0" dirty="0" err="1"/>
              <a:t>comparing</a:t>
            </a:r>
            <a:r>
              <a:rPr lang="sv-SE" sz="1600" b="0" dirty="0"/>
              <a:t> </a:t>
            </a:r>
            <a:r>
              <a:rPr lang="sv-SE" sz="1600" b="0" dirty="0" err="1"/>
              <a:t>between</a:t>
            </a:r>
            <a:r>
              <a:rPr lang="sv-SE" sz="1600" b="0" dirty="0"/>
              <a:t> </a:t>
            </a:r>
            <a:r>
              <a:rPr lang="sv-SE" sz="1600" b="0" dirty="0" err="1"/>
              <a:t>ligands</a:t>
            </a:r>
            <a:r>
              <a:rPr lang="sv-SE" sz="1600" b="0" dirty="0"/>
              <a:t> (</a:t>
            </a:r>
            <a:r>
              <a:rPr lang="sv-SE" sz="1600" b="0" dirty="0">
                <a:latin typeface="Symbol" pitchFamily="18" charset="2"/>
              </a:rPr>
              <a:t>DD</a:t>
            </a:r>
            <a:r>
              <a:rPr lang="sv-SE" sz="1600" b="0" dirty="0"/>
              <a:t>G) </a:t>
            </a:r>
            <a:r>
              <a:rPr lang="sv-SE" sz="1600" b="0" dirty="0">
                <a:sym typeface="Wingdings" pitchFamily="2" charset="2"/>
              </a:rPr>
              <a:t> </a:t>
            </a:r>
            <a:r>
              <a:rPr lang="sv-SE" sz="1600" b="0" u="sng" dirty="0">
                <a:sym typeface="Wingdings" pitchFamily="2" charset="2"/>
              </a:rPr>
              <a:t>best </a:t>
            </a:r>
            <a:r>
              <a:rPr lang="sv-SE" sz="1600" b="0" u="sng" dirty="0" err="1">
                <a:sym typeface="Wingdings" pitchFamily="2" charset="2"/>
              </a:rPr>
              <a:t>measure</a:t>
            </a:r>
            <a:r>
              <a:rPr lang="sv-SE" sz="1600" b="0" u="sng" dirty="0">
                <a:sym typeface="Wingdings" pitchFamily="2" charset="2"/>
              </a:rPr>
              <a:t> of general ”</a:t>
            </a:r>
            <a:r>
              <a:rPr lang="sv-SE" sz="1600" b="0" u="sng" dirty="0" err="1">
                <a:sym typeface="Wingdings" pitchFamily="2" charset="2"/>
              </a:rPr>
              <a:t>specificity</a:t>
            </a:r>
            <a:r>
              <a:rPr lang="sv-SE" sz="1600" b="0" u="sng" dirty="0">
                <a:sym typeface="Wingdings" pitchFamily="2" charset="2"/>
              </a:rPr>
              <a:t>” and </a:t>
            </a:r>
            <a:r>
              <a:rPr lang="sv-SE" sz="1600" b="0" u="sng" dirty="0" err="1">
                <a:sym typeface="Wingdings" pitchFamily="2" charset="2"/>
              </a:rPr>
              <a:t>promiscuity</a:t>
            </a:r>
            <a:r>
              <a:rPr lang="sv-SE" sz="1600" b="0" u="sng" dirty="0">
                <a:sym typeface="Wingdings" pitchFamily="2" charset="2"/>
              </a:rPr>
              <a:t>”?</a:t>
            </a:r>
            <a:endParaRPr lang="sv-SE" sz="1600" b="0" u="sng" dirty="0"/>
          </a:p>
        </p:txBody>
      </p:sp>
      <p:sp>
        <p:nvSpPr>
          <p:cNvPr id="31" name="TextBox 30"/>
          <p:cNvSpPr txBox="1"/>
          <p:nvPr/>
        </p:nvSpPr>
        <p:spPr>
          <a:xfrm>
            <a:off x="1547664" y="4365104"/>
            <a:ext cx="402674" cy="230832"/>
          </a:xfrm>
          <a:prstGeom prst="rect">
            <a:avLst/>
          </a:prstGeom>
          <a:noFill/>
        </p:spPr>
        <p:txBody>
          <a:bodyPr wrap="none" rtlCol="0">
            <a:spAutoFit/>
          </a:bodyPr>
          <a:lstStyle/>
          <a:p>
            <a:r>
              <a:rPr lang="sv-SE" sz="900" dirty="0" err="1"/>
              <a:t>LLE</a:t>
            </a:r>
            <a:endParaRPr lang="sv-SE" sz="900" dirty="0"/>
          </a:p>
        </p:txBody>
      </p:sp>
      <p:sp>
        <p:nvSpPr>
          <p:cNvPr id="32" name="Rectangle 31"/>
          <p:cNvSpPr/>
          <p:nvPr/>
        </p:nvSpPr>
        <p:spPr>
          <a:xfrm>
            <a:off x="5265766" y="2731604"/>
            <a:ext cx="3473100" cy="584775"/>
          </a:xfrm>
          <a:prstGeom prst="rect">
            <a:avLst/>
          </a:prstGeom>
        </p:spPr>
        <p:txBody>
          <a:bodyPr wrap="square">
            <a:spAutoFit/>
          </a:bodyPr>
          <a:lstStyle/>
          <a:p>
            <a:r>
              <a:rPr lang="sv-SE" sz="1600" b="0" dirty="0" err="1"/>
              <a:t>Measures</a:t>
            </a:r>
            <a:r>
              <a:rPr lang="sv-SE" sz="1600" b="0" dirty="0"/>
              <a:t> </a:t>
            </a:r>
            <a:r>
              <a:rPr lang="sv-SE" sz="1600" b="0" dirty="0" err="1"/>
              <a:t>how</a:t>
            </a:r>
            <a:r>
              <a:rPr lang="sv-SE" sz="1600" b="0" dirty="0"/>
              <a:t> </a:t>
            </a:r>
            <a:r>
              <a:rPr lang="sv-SE" sz="1600" b="0" dirty="0" err="1"/>
              <a:t>much</a:t>
            </a:r>
            <a:r>
              <a:rPr lang="sv-SE" sz="1600" b="0" dirty="0"/>
              <a:t> the </a:t>
            </a:r>
            <a:r>
              <a:rPr lang="sv-SE" sz="1600" b="0" dirty="0" err="1"/>
              <a:t>compound</a:t>
            </a:r>
            <a:r>
              <a:rPr lang="sv-SE" sz="1600" b="0" dirty="0"/>
              <a:t> likes the </a:t>
            </a:r>
            <a:r>
              <a:rPr lang="sv-SE" sz="1600" b="0" dirty="0" err="1"/>
              <a:t>target</a:t>
            </a:r>
            <a:r>
              <a:rPr lang="sv-SE" sz="1600" b="0" dirty="0"/>
              <a:t> </a:t>
            </a:r>
            <a:r>
              <a:rPr lang="sv-SE" sz="1600" b="0" dirty="0" err="1"/>
              <a:t>compared</a:t>
            </a:r>
            <a:r>
              <a:rPr lang="sv-SE" sz="1600" b="0" dirty="0"/>
              <a:t> to </a:t>
            </a:r>
            <a:r>
              <a:rPr lang="sv-SE" sz="1600" b="0" dirty="0" err="1"/>
              <a:t>octanol</a:t>
            </a:r>
            <a:endParaRPr lang="sv-SE" sz="1600" b="0" dirty="0"/>
          </a:p>
        </p:txBody>
      </p:sp>
      <p:sp>
        <p:nvSpPr>
          <p:cNvPr id="7" name="Rectangle 6"/>
          <p:cNvSpPr/>
          <p:nvPr/>
        </p:nvSpPr>
        <p:spPr bwMode="auto">
          <a:xfrm>
            <a:off x="4139952" y="4251034"/>
            <a:ext cx="4207669" cy="162758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err="1">
              <a:ln>
                <a:noFill/>
              </a:ln>
              <a:solidFill>
                <a:schemeClr val="bg1"/>
              </a:solidFill>
              <a:effectLst/>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04800" y="152400"/>
            <a:ext cx="8839200" cy="461963"/>
          </a:xfrm>
        </p:spPr>
        <p:txBody>
          <a:bodyPr/>
          <a:lstStyle/>
          <a:p>
            <a:pPr eaLnBrk="1" hangingPunct="1"/>
            <a:r>
              <a:rPr lang="sv-SE" altLang="sv-SE"/>
              <a:t>LLE – what measure of lipophilicity should one use?</a:t>
            </a:r>
          </a:p>
        </p:txBody>
      </p:sp>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74963"/>
            <a:ext cx="3886200"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0825" y="1052513"/>
            <a:ext cx="8642350" cy="1477962"/>
          </a:xfrm>
          <a:prstGeom prst="rect">
            <a:avLst/>
          </a:prstGeom>
          <a:solidFill>
            <a:schemeClr val="bg1">
              <a:lumMod val="95000"/>
            </a:schemeClr>
          </a:solidFill>
        </p:spPr>
        <p:txBody>
          <a:bodyPr>
            <a:spAutoFit/>
          </a:bodyPr>
          <a:lstStyle/>
          <a:p>
            <a:pPr fontAlgn="auto">
              <a:spcBef>
                <a:spcPts val="0"/>
              </a:spcBef>
              <a:spcAft>
                <a:spcPts val="0"/>
              </a:spcAft>
              <a:defRPr/>
            </a:pPr>
            <a:endParaRPr lang="sv-SE" dirty="0">
              <a:latin typeface="+mn-lt"/>
              <a:cs typeface="+mn-cs"/>
            </a:endParaRPr>
          </a:p>
          <a:p>
            <a:pPr fontAlgn="auto">
              <a:spcBef>
                <a:spcPts val="0"/>
              </a:spcBef>
              <a:spcAft>
                <a:spcPts val="0"/>
              </a:spcAft>
              <a:defRPr/>
            </a:pPr>
            <a:r>
              <a:rPr lang="sv-SE" dirty="0">
                <a:latin typeface="+mn-lt"/>
                <a:cs typeface="+mn-cs"/>
              </a:rPr>
              <a:t>LLE </a:t>
            </a:r>
            <a:r>
              <a:rPr lang="sv-SE" dirty="0" err="1">
                <a:latin typeface="+mn-lt"/>
                <a:cs typeface="+mn-cs"/>
              </a:rPr>
              <a:t>using</a:t>
            </a:r>
            <a:r>
              <a:rPr lang="sv-SE" dirty="0">
                <a:latin typeface="+mn-lt"/>
                <a:cs typeface="+mn-cs"/>
              </a:rPr>
              <a:t> different </a:t>
            </a:r>
            <a:r>
              <a:rPr lang="sv-SE" dirty="0" err="1">
                <a:latin typeface="+mn-lt"/>
                <a:cs typeface="+mn-cs"/>
              </a:rPr>
              <a:t>LogD’s</a:t>
            </a:r>
            <a:r>
              <a:rPr lang="sv-SE" dirty="0">
                <a:latin typeface="+mn-lt"/>
                <a:cs typeface="+mn-cs"/>
              </a:rPr>
              <a:t> </a:t>
            </a:r>
            <a:r>
              <a:rPr lang="sv-SE" dirty="0" err="1">
                <a:latin typeface="+mn-lt"/>
                <a:cs typeface="+mn-cs"/>
              </a:rPr>
              <a:t>may</a:t>
            </a:r>
            <a:r>
              <a:rPr lang="sv-SE" dirty="0">
                <a:latin typeface="+mn-lt"/>
                <a:cs typeface="+mn-cs"/>
              </a:rPr>
              <a:t> </a:t>
            </a:r>
            <a:r>
              <a:rPr lang="sv-SE" dirty="0" err="1">
                <a:latin typeface="+mn-lt"/>
                <a:cs typeface="+mn-cs"/>
              </a:rPr>
              <a:t>lead</a:t>
            </a:r>
            <a:r>
              <a:rPr lang="sv-SE" dirty="0">
                <a:latin typeface="+mn-lt"/>
                <a:cs typeface="+mn-cs"/>
              </a:rPr>
              <a:t> to different </a:t>
            </a:r>
            <a:r>
              <a:rPr lang="sv-SE" dirty="0" err="1">
                <a:latin typeface="+mn-lt"/>
                <a:cs typeface="+mn-cs"/>
              </a:rPr>
              <a:t>conclusions</a:t>
            </a:r>
            <a:endParaRPr lang="sv-SE" dirty="0">
              <a:latin typeface="+mn-lt"/>
              <a:cs typeface="+mn-cs"/>
            </a:endParaRPr>
          </a:p>
          <a:p>
            <a:pPr fontAlgn="auto">
              <a:spcBef>
                <a:spcPts val="0"/>
              </a:spcBef>
              <a:spcAft>
                <a:spcPts val="0"/>
              </a:spcAft>
              <a:defRPr/>
            </a:pPr>
            <a:endParaRPr lang="sv-SE" dirty="0">
              <a:latin typeface="+mn-lt"/>
              <a:cs typeface="+mn-cs"/>
            </a:endParaRPr>
          </a:p>
          <a:p>
            <a:pPr fontAlgn="auto">
              <a:spcBef>
                <a:spcPts val="0"/>
              </a:spcBef>
              <a:spcAft>
                <a:spcPts val="0"/>
              </a:spcAft>
              <a:defRPr/>
            </a:pPr>
            <a:r>
              <a:rPr lang="sv-SE" dirty="0">
                <a:latin typeface="+mn-lt"/>
                <a:cs typeface="+mn-cs"/>
              </a:rPr>
              <a:t>the </a:t>
            </a:r>
            <a:r>
              <a:rPr lang="sv-SE" dirty="0" err="1">
                <a:latin typeface="+mn-lt"/>
                <a:cs typeface="+mn-cs"/>
              </a:rPr>
              <a:t>chemical</a:t>
            </a:r>
            <a:r>
              <a:rPr lang="sv-SE" dirty="0">
                <a:latin typeface="+mn-lt"/>
                <a:cs typeface="+mn-cs"/>
              </a:rPr>
              <a:t> potential in the </a:t>
            </a:r>
            <a:r>
              <a:rPr lang="sv-SE" dirty="0" err="1">
                <a:latin typeface="+mn-lt"/>
                <a:cs typeface="+mn-cs"/>
              </a:rPr>
              <a:t>aqueous</a:t>
            </a:r>
            <a:r>
              <a:rPr lang="sv-SE" dirty="0">
                <a:latin typeface="+mn-lt"/>
                <a:cs typeface="+mn-cs"/>
              </a:rPr>
              <a:t> </a:t>
            </a:r>
            <a:r>
              <a:rPr lang="sv-SE" dirty="0" err="1">
                <a:latin typeface="+mn-lt"/>
                <a:cs typeface="+mn-cs"/>
              </a:rPr>
              <a:t>phase</a:t>
            </a:r>
            <a:r>
              <a:rPr lang="sv-SE" dirty="0">
                <a:latin typeface="+mn-lt"/>
                <a:cs typeface="+mn-cs"/>
              </a:rPr>
              <a:t> is the </a:t>
            </a:r>
            <a:r>
              <a:rPr lang="sv-SE" dirty="0" err="1">
                <a:latin typeface="+mn-lt"/>
                <a:cs typeface="+mn-cs"/>
              </a:rPr>
              <a:t>thermodynamically</a:t>
            </a:r>
            <a:r>
              <a:rPr lang="sv-SE" dirty="0">
                <a:latin typeface="+mn-lt"/>
                <a:cs typeface="+mn-cs"/>
              </a:rPr>
              <a:t> a </a:t>
            </a:r>
            <a:r>
              <a:rPr lang="sv-SE" dirty="0" err="1">
                <a:latin typeface="+mn-lt"/>
                <a:cs typeface="+mn-cs"/>
              </a:rPr>
              <a:t>more</a:t>
            </a:r>
            <a:r>
              <a:rPr lang="sv-SE" dirty="0">
                <a:latin typeface="+mn-lt"/>
                <a:cs typeface="+mn-cs"/>
              </a:rPr>
              <a:t> sensible </a:t>
            </a:r>
            <a:r>
              <a:rPr lang="sv-SE" dirty="0" err="1">
                <a:latin typeface="+mn-lt"/>
                <a:cs typeface="+mn-cs"/>
              </a:rPr>
              <a:t>reference</a:t>
            </a:r>
            <a:r>
              <a:rPr lang="sv-SE" dirty="0">
                <a:latin typeface="+mn-lt"/>
                <a:cs typeface="+mn-cs"/>
              </a:rPr>
              <a:t> </a:t>
            </a:r>
            <a:r>
              <a:rPr lang="sv-SE" dirty="0" err="1">
                <a:latin typeface="+mn-lt"/>
                <a:cs typeface="+mn-cs"/>
              </a:rPr>
              <a:t>point</a:t>
            </a:r>
            <a:r>
              <a:rPr lang="sv-SE" dirty="0">
                <a:latin typeface="+mn-lt"/>
                <a:cs typeface="+mn-cs"/>
              </a:rPr>
              <a:t> </a:t>
            </a:r>
            <a:r>
              <a:rPr lang="sv-SE" dirty="0" err="1">
                <a:latin typeface="+mn-lt"/>
                <a:cs typeface="+mn-cs"/>
              </a:rPr>
              <a:t>than</a:t>
            </a:r>
            <a:r>
              <a:rPr lang="sv-SE" dirty="0">
                <a:latin typeface="+mn-lt"/>
                <a:cs typeface="+mn-cs"/>
              </a:rPr>
              <a:t> </a:t>
            </a:r>
            <a:r>
              <a:rPr lang="sv-SE" dirty="0" err="1">
                <a:latin typeface="+mn-lt"/>
                <a:cs typeface="+mn-cs"/>
              </a:rPr>
              <a:t>e.g</a:t>
            </a:r>
            <a:r>
              <a:rPr lang="sv-SE" dirty="0">
                <a:latin typeface="+mn-lt"/>
                <a:cs typeface="+mn-cs"/>
              </a:rPr>
              <a:t>. 1-octanol</a:t>
            </a:r>
          </a:p>
        </p:txBody>
      </p:sp>
      <p:cxnSp>
        <p:nvCxnSpPr>
          <p:cNvPr id="44037" name="Straight Arrow Connector 9"/>
          <p:cNvCxnSpPr>
            <a:cxnSpLocks noChangeShapeType="1"/>
          </p:cNvCxnSpPr>
          <p:nvPr/>
        </p:nvCxnSpPr>
        <p:spPr bwMode="auto">
          <a:xfrm>
            <a:off x="2057400" y="5029200"/>
            <a:ext cx="1066800" cy="0"/>
          </a:xfrm>
          <a:prstGeom prst="straightConnector1">
            <a:avLst/>
          </a:prstGeom>
          <a:noFill/>
          <a:ln w="3175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44038" name="TextBox 11"/>
          <p:cNvSpPr txBox="1">
            <a:spLocks noChangeArrowheads="1"/>
          </p:cNvSpPr>
          <p:nvPr/>
        </p:nvSpPr>
        <p:spPr bwMode="auto">
          <a:xfrm>
            <a:off x="2209800" y="5029200"/>
            <a:ext cx="1108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sv-SE" altLang="sv-SE" sz="1600"/>
              <a:t>1 LLE unit</a:t>
            </a:r>
          </a:p>
        </p:txBody>
      </p:sp>
      <p:sp>
        <p:nvSpPr>
          <p:cNvPr id="44039" name="TextBox 14"/>
          <p:cNvSpPr txBox="1">
            <a:spLocks noChangeArrowheads="1"/>
          </p:cNvSpPr>
          <p:nvPr/>
        </p:nvSpPr>
        <p:spPr bwMode="auto">
          <a:xfrm>
            <a:off x="609600" y="5867400"/>
            <a:ext cx="3248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sv-SE" altLang="sv-SE"/>
              <a:t>Project example FLAP</a:t>
            </a:r>
          </a:p>
        </p:txBody>
      </p:sp>
      <p:sp>
        <p:nvSpPr>
          <p:cNvPr id="44040" name="TextBox 15"/>
          <p:cNvSpPr txBox="1">
            <a:spLocks noChangeArrowheads="1"/>
          </p:cNvSpPr>
          <p:nvPr/>
        </p:nvSpPr>
        <p:spPr bwMode="auto">
          <a:xfrm>
            <a:off x="3995738" y="3284538"/>
            <a:ext cx="46799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sv-SE" altLang="sv-SE"/>
              <a:t>Can be beneficial to use several different measures of lipophilicity</a:t>
            </a:r>
          </a:p>
          <a:p>
            <a:pPr eaLnBrk="1" hangingPunct="1"/>
            <a:endParaRPr lang="sv-SE" altLang="sv-SE"/>
          </a:p>
          <a:p>
            <a:pPr eaLnBrk="1" hangingPunct="1">
              <a:buFont typeface="Wingdings" panose="05000000000000000000" pitchFamily="2" charset="2"/>
              <a:buChar char="à"/>
            </a:pPr>
            <a:r>
              <a:rPr lang="sv-SE" altLang="sv-SE">
                <a:sym typeface="Wingdings" panose="05000000000000000000" pitchFamily="2" charset="2"/>
              </a:rPr>
              <a:t>Interaction potential can be deconvluted into e.g. Hbond donors and acceptor propensities</a:t>
            </a:r>
          </a:p>
        </p:txBody>
      </p:sp>
    </p:spTree>
    <p:extLst>
      <p:ext uri="{BB962C8B-B14F-4D97-AF65-F5344CB8AC3E}">
        <p14:creationId xmlns:p14="http://schemas.microsoft.com/office/powerpoint/2010/main" val="1013710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254000"/>
          </a:xfrm>
        </p:spPr>
        <p:txBody>
          <a:bodyPr>
            <a:noAutofit/>
          </a:bodyPr>
          <a:lstStyle/>
          <a:p>
            <a:r>
              <a:rPr lang="sv-SE" sz="2400" b="1" dirty="0">
                <a:latin typeface="Arial"/>
              </a:rPr>
              <a:t>Is </a:t>
            </a:r>
            <a:r>
              <a:rPr lang="sv-SE" sz="2400" b="1" dirty="0" err="1">
                <a:latin typeface="Arial"/>
              </a:rPr>
              <a:t>LogD</a:t>
            </a:r>
            <a:r>
              <a:rPr lang="sv-SE" sz="2400" b="1" dirty="0">
                <a:latin typeface="Arial"/>
              </a:rPr>
              <a:t> a </a:t>
            </a:r>
            <a:r>
              <a:rPr lang="sv-SE" sz="2400" b="1" dirty="0" err="1">
                <a:latin typeface="Arial"/>
              </a:rPr>
              <a:t>good</a:t>
            </a:r>
            <a:r>
              <a:rPr lang="sv-SE" sz="2400" b="1" dirty="0">
                <a:latin typeface="Arial"/>
              </a:rPr>
              <a:t> </a:t>
            </a:r>
            <a:r>
              <a:rPr lang="sv-SE" sz="2400" b="1" dirty="0" err="1">
                <a:latin typeface="Arial"/>
              </a:rPr>
              <a:t>reference</a:t>
            </a:r>
            <a:r>
              <a:rPr lang="sv-SE" sz="2400" b="1" dirty="0">
                <a:latin typeface="Arial"/>
              </a:rPr>
              <a:t> for </a:t>
            </a:r>
            <a:r>
              <a:rPr lang="sv-SE" sz="2400" b="1" dirty="0" err="1">
                <a:latin typeface="Arial"/>
              </a:rPr>
              <a:t>promiscuity</a:t>
            </a:r>
            <a:r>
              <a:rPr lang="sv-SE" sz="2400" b="1" dirty="0">
                <a:latin typeface="Arial"/>
              </a:rPr>
              <a:t>?</a:t>
            </a:r>
            <a:br>
              <a:rPr lang="sv-SE" sz="2400" b="1" dirty="0">
                <a:latin typeface="Arial"/>
              </a:rPr>
            </a:br>
            <a:r>
              <a:rPr lang="sv-SE" sz="2400" b="1" dirty="0" err="1">
                <a:latin typeface="Arial"/>
              </a:rPr>
              <a:t>LogD</a:t>
            </a:r>
            <a:r>
              <a:rPr lang="sv-SE" sz="2400" b="1" dirty="0">
                <a:latin typeface="Arial"/>
              </a:rPr>
              <a:t> </a:t>
            </a:r>
            <a:r>
              <a:rPr lang="sv-SE" sz="2400" b="1" dirty="0" err="1">
                <a:latin typeface="Arial"/>
              </a:rPr>
              <a:t>Octanol</a:t>
            </a:r>
            <a:r>
              <a:rPr lang="sv-SE" sz="2400" b="1" dirty="0">
                <a:latin typeface="Arial"/>
              </a:rPr>
              <a:t>/Water  vs </a:t>
            </a:r>
            <a:r>
              <a:rPr lang="sv-SE" sz="2400" b="1" dirty="0" err="1">
                <a:latin typeface="Arial"/>
              </a:rPr>
              <a:t>LogD</a:t>
            </a:r>
            <a:r>
              <a:rPr lang="sv-SE" sz="2400" b="1" dirty="0">
                <a:latin typeface="Arial"/>
              </a:rPr>
              <a:t> </a:t>
            </a:r>
            <a:r>
              <a:rPr lang="sv-SE" sz="2400" b="1" dirty="0" err="1">
                <a:latin typeface="Arial"/>
              </a:rPr>
              <a:t>Hexane</a:t>
            </a:r>
            <a:r>
              <a:rPr lang="sv-SE" sz="2400" b="1" dirty="0">
                <a:latin typeface="Arial"/>
              </a:rPr>
              <a:t>/</a:t>
            </a:r>
            <a:r>
              <a:rPr lang="sv-SE" sz="2400" b="1" dirty="0" err="1">
                <a:latin typeface="Arial"/>
              </a:rPr>
              <a:t>water</a:t>
            </a:r>
            <a:endParaRPr lang="sv-SE" sz="2400" b="1" dirty="0">
              <a:latin typeface="Arial"/>
            </a:endParaRPr>
          </a:p>
        </p:txBody>
      </p:sp>
      <p:pic>
        <p:nvPicPr>
          <p:cNvPr id="3" name="Picture 2" descr="tmp2FA2.tmp"/>
          <p:cNvPicPr>
            <a:picLocks/>
          </p:cNvPicPr>
          <p:nvPr/>
        </p:nvPicPr>
        <p:blipFill>
          <a:blip r:embed="rId2" cstate="print"/>
          <a:srcRect l="3147" r="15028"/>
          <a:stretch>
            <a:fillRect/>
          </a:stretch>
        </p:blipFill>
        <p:spPr>
          <a:xfrm>
            <a:off x="467544" y="980728"/>
            <a:ext cx="5616624" cy="5407248"/>
          </a:xfrm>
          <a:prstGeom prst="rect">
            <a:avLst/>
          </a:prstGeom>
        </p:spPr>
      </p:pic>
      <p:pic>
        <p:nvPicPr>
          <p:cNvPr id="1026" name="Picture 2"/>
          <p:cNvPicPr>
            <a:picLocks noChangeAspect="1" noChangeArrowheads="1"/>
          </p:cNvPicPr>
          <p:nvPr/>
        </p:nvPicPr>
        <p:blipFill>
          <a:blip r:embed="rId3" cstate="print"/>
          <a:srcRect b="20810"/>
          <a:stretch>
            <a:fillRect/>
          </a:stretch>
        </p:blipFill>
        <p:spPr bwMode="auto">
          <a:xfrm>
            <a:off x="6948264" y="908720"/>
            <a:ext cx="880380" cy="648072"/>
          </a:xfrm>
          <a:prstGeom prst="rect">
            <a:avLst/>
          </a:prstGeom>
          <a:noFill/>
          <a:ln w="9525">
            <a:noFill/>
            <a:miter lim="800000"/>
            <a:headEnd/>
            <a:tailEnd/>
          </a:ln>
        </p:spPr>
      </p:pic>
      <p:sp>
        <p:nvSpPr>
          <p:cNvPr id="6" name="TextBox 5"/>
          <p:cNvSpPr txBox="1"/>
          <p:nvPr/>
        </p:nvSpPr>
        <p:spPr>
          <a:xfrm>
            <a:off x="2771800" y="6237312"/>
            <a:ext cx="1085554" cy="369332"/>
          </a:xfrm>
          <a:prstGeom prst="rect">
            <a:avLst/>
          </a:prstGeom>
          <a:solidFill>
            <a:schemeClr val="bg1"/>
          </a:solidFill>
        </p:spPr>
        <p:txBody>
          <a:bodyPr wrap="none" rtlCol="0">
            <a:spAutoFit/>
          </a:bodyPr>
          <a:lstStyle/>
          <a:p>
            <a:r>
              <a:rPr lang="sv-SE" dirty="0" err="1"/>
              <a:t>LogD</a:t>
            </a:r>
            <a:r>
              <a:rPr lang="sv-SE" dirty="0"/>
              <a:t> o/w</a:t>
            </a:r>
          </a:p>
        </p:txBody>
      </p:sp>
      <p:sp>
        <p:nvSpPr>
          <p:cNvPr id="7" name="TextBox 6"/>
          <p:cNvSpPr txBox="1"/>
          <p:nvPr/>
        </p:nvSpPr>
        <p:spPr>
          <a:xfrm rot="16200000">
            <a:off x="-34583" y="3427071"/>
            <a:ext cx="1085554" cy="369332"/>
          </a:xfrm>
          <a:prstGeom prst="rect">
            <a:avLst/>
          </a:prstGeom>
          <a:noFill/>
        </p:spPr>
        <p:txBody>
          <a:bodyPr wrap="none" rtlCol="0">
            <a:spAutoFit/>
          </a:bodyPr>
          <a:lstStyle/>
          <a:p>
            <a:r>
              <a:rPr lang="sv-SE" dirty="0" err="1"/>
              <a:t>LogD</a:t>
            </a:r>
            <a:r>
              <a:rPr lang="sv-SE" dirty="0"/>
              <a:t> h/w</a:t>
            </a:r>
          </a:p>
        </p:txBody>
      </p:sp>
      <p:sp>
        <p:nvSpPr>
          <p:cNvPr id="8" name="TextBox 7"/>
          <p:cNvSpPr txBox="1"/>
          <p:nvPr/>
        </p:nvSpPr>
        <p:spPr>
          <a:xfrm>
            <a:off x="5543600" y="2580445"/>
            <a:ext cx="3600400" cy="2862322"/>
          </a:xfrm>
          <a:prstGeom prst="rect">
            <a:avLst/>
          </a:prstGeom>
          <a:noFill/>
        </p:spPr>
        <p:txBody>
          <a:bodyPr wrap="square" rtlCol="0">
            <a:spAutoFit/>
          </a:bodyPr>
          <a:lstStyle/>
          <a:p>
            <a:r>
              <a:rPr lang="sv-SE" sz="1200" dirty="0"/>
              <a:t>Water/</a:t>
            </a:r>
            <a:r>
              <a:rPr lang="sv-SE" sz="1200" dirty="0" err="1"/>
              <a:t>octanol</a:t>
            </a:r>
            <a:r>
              <a:rPr lang="sv-SE" sz="1200" dirty="0"/>
              <a:t> system </a:t>
            </a:r>
            <a:r>
              <a:rPr lang="sv-SE" sz="1200" dirty="0" err="1"/>
              <a:t>introduced</a:t>
            </a:r>
            <a:r>
              <a:rPr lang="sv-SE" sz="1200" dirty="0"/>
              <a:t> to </a:t>
            </a:r>
            <a:r>
              <a:rPr lang="sv-SE" sz="1200" dirty="0" err="1"/>
              <a:t>mimic</a:t>
            </a:r>
            <a:r>
              <a:rPr lang="sv-SE" sz="1200" dirty="0"/>
              <a:t> </a:t>
            </a:r>
            <a:r>
              <a:rPr lang="sv-SE" sz="1200" dirty="0" err="1"/>
              <a:t>membrane</a:t>
            </a:r>
            <a:r>
              <a:rPr lang="sv-SE" sz="1200" dirty="0"/>
              <a:t> </a:t>
            </a:r>
            <a:r>
              <a:rPr lang="sv-SE" sz="1200" dirty="0" err="1"/>
              <a:t>environment</a:t>
            </a:r>
            <a:endParaRPr lang="sv-SE" sz="1200" dirty="0"/>
          </a:p>
          <a:p>
            <a:endParaRPr lang="sv-SE" sz="1200" dirty="0"/>
          </a:p>
          <a:p>
            <a:r>
              <a:rPr lang="sv-SE" sz="1200" dirty="0"/>
              <a:t>Not a </a:t>
            </a:r>
            <a:r>
              <a:rPr lang="sv-SE" sz="1200" dirty="0" err="1"/>
              <a:t>unique</a:t>
            </a:r>
            <a:r>
              <a:rPr lang="sv-SE" sz="1200" dirty="0"/>
              <a:t> </a:t>
            </a:r>
            <a:r>
              <a:rPr lang="sv-SE" sz="1200" dirty="0" err="1"/>
              <a:t>reference</a:t>
            </a:r>
            <a:r>
              <a:rPr lang="sv-SE" sz="1200" dirty="0"/>
              <a:t> system </a:t>
            </a:r>
            <a:r>
              <a:rPr lang="sv-SE" sz="1200" dirty="0" err="1"/>
              <a:t>but</a:t>
            </a:r>
            <a:r>
              <a:rPr lang="sv-SE" sz="1200" dirty="0"/>
              <a:t> is </a:t>
            </a:r>
            <a:r>
              <a:rPr lang="sv-SE" sz="1200" dirty="0" err="1"/>
              <a:t>used</a:t>
            </a:r>
            <a:r>
              <a:rPr lang="sv-SE" sz="1200" dirty="0"/>
              <a:t> for general </a:t>
            </a:r>
            <a:r>
              <a:rPr lang="sv-SE" sz="1200" dirty="0" err="1"/>
              <a:t>composites</a:t>
            </a:r>
            <a:r>
              <a:rPr lang="sv-SE" sz="1200" dirty="0"/>
              <a:t> </a:t>
            </a:r>
            <a:r>
              <a:rPr lang="sv-SE" sz="1200" dirty="0" err="1"/>
              <a:t>e.g</a:t>
            </a:r>
            <a:r>
              <a:rPr lang="sv-SE" sz="1200" dirty="0"/>
              <a:t>. </a:t>
            </a:r>
            <a:r>
              <a:rPr lang="sv-SE" sz="1200" dirty="0" err="1"/>
              <a:t>LLE</a:t>
            </a:r>
            <a:endParaRPr lang="sv-SE" sz="1200" dirty="0"/>
          </a:p>
          <a:p>
            <a:endParaRPr lang="sv-SE" sz="1200" dirty="0"/>
          </a:p>
          <a:p>
            <a:r>
              <a:rPr lang="sv-SE" sz="1200" dirty="0" err="1"/>
              <a:t>Compounds</a:t>
            </a:r>
            <a:r>
              <a:rPr lang="sv-SE" sz="1200" dirty="0"/>
              <a:t> </a:t>
            </a:r>
            <a:r>
              <a:rPr lang="sv-SE" sz="1200" dirty="0" err="1"/>
              <a:t>typically</a:t>
            </a:r>
            <a:r>
              <a:rPr lang="sv-SE" sz="1200" dirty="0"/>
              <a:t> ”like” </a:t>
            </a:r>
            <a:r>
              <a:rPr lang="sv-SE" sz="1200" dirty="0" err="1"/>
              <a:t>octanol</a:t>
            </a:r>
            <a:r>
              <a:rPr lang="sv-SE" sz="1200" dirty="0"/>
              <a:t> </a:t>
            </a:r>
            <a:r>
              <a:rPr lang="sv-SE" sz="1200" dirty="0" err="1"/>
              <a:t>more</a:t>
            </a:r>
            <a:r>
              <a:rPr lang="sv-SE" sz="1200" dirty="0"/>
              <a:t> </a:t>
            </a:r>
            <a:r>
              <a:rPr lang="sv-SE" sz="1200" dirty="0" err="1"/>
              <a:t>than</a:t>
            </a:r>
            <a:r>
              <a:rPr lang="sv-SE" sz="1200" dirty="0"/>
              <a:t> </a:t>
            </a:r>
            <a:r>
              <a:rPr lang="sv-SE" sz="1200" dirty="0" err="1"/>
              <a:t>Hexane</a:t>
            </a:r>
            <a:endParaRPr lang="sv-SE" sz="1200" dirty="0"/>
          </a:p>
          <a:p>
            <a:endParaRPr lang="sv-SE" sz="1200" dirty="0"/>
          </a:p>
          <a:p>
            <a:r>
              <a:rPr lang="sv-SE" sz="1200" dirty="0"/>
              <a:t>”</a:t>
            </a:r>
            <a:r>
              <a:rPr lang="sv-SE" sz="1200" dirty="0" err="1"/>
              <a:t>DMPK</a:t>
            </a:r>
            <a:r>
              <a:rPr lang="sv-SE" sz="1200" dirty="0"/>
              <a:t>” is a diverse set of </a:t>
            </a:r>
            <a:r>
              <a:rPr lang="sv-SE" sz="1200" dirty="0" err="1"/>
              <a:t>compounds</a:t>
            </a:r>
            <a:r>
              <a:rPr lang="sv-SE" sz="1200" dirty="0"/>
              <a:t> </a:t>
            </a:r>
            <a:r>
              <a:rPr lang="sv-SE" sz="1200" dirty="0" err="1"/>
              <a:t>used</a:t>
            </a:r>
            <a:r>
              <a:rPr lang="sv-SE" sz="1200" dirty="0"/>
              <a:t> in </a:t>
            </a:r>
            <a:r>
              <a:rPr lang="sv-SE" sz="1200" dirty="0" err="1"/>
              <a:t>validation</a:t>
            </a:r>
            <a:r>
              <a:rPr lang="sv-SE" sz="1200" dirty="0"/>
              <a:t> of </a:t>
            </a:r>
            <a:r>
              <a:rPr lang="sv-SE" sz="1200" dirty="0" err="1"/>
              <a:t>DMPK</a:t>
            </a:r>
            <a:r>
              <a:rPr lang="sv-SE" sz="1200" dirty="0"/>
              <a:t> </a:t>
            </a:r>
            <a:r>
              <a:rPr lang="sv-SE" sz="1200" dirty="0" err="1"/>
              <a:t>assays</a:t>
            </a:r>
            <a:endParaRPr lang="sv-SE" sz="1200" dirty="0"/>
          </a:p>
          <a:p>
            <a:endParaRPr lang="sv-SE" sz="1200" dirty="0"/>
          </a:p>
          <a:p>
            <a:r>
              <a:rPr lang="sv-SE" sz="1200" dirty="0"/>
              <a:t>”</a:t>
            </a:r>
            <a:r>
              <a:rPr lang="sv-SE" sz="1200" dirty="0" err="1"/>
              <a:t>Frag</a:t>
            </a:r>
            <a:r>
              <a:rPr lang="sv-SE" sz="1200" dirty="0"/>
              <a:t>” =small fragments (1-2 rings) with  </a:t>
            </a:r>
            <a:r>
              <a:rPr lang="sv-SE" sz="1200" dirty="0" err="1"/>
              <a:t>diversity</a:t>
            </a:r>
            <a:r>
              <a:rPr lang="sv-SE" sz="1200" dirty="0"/>
              <a:t> in polar </a:t>
            </a:r>
            <a:r>
              <a:rPr lang="sv-SE" sz="1200" dirty="0" err="1"/>
              <a:t>interactions</a:t>
            </a:r>
            <a:endParaRPr lang="sv-SE" sz="1200" dirty="0"/>
          </a:p>
          <a:p>
            <a:endParaRPr lang="sv-SE" sz="1200" dirty="0"/>
          </a:p>
        </p:txBody>
      </p:sp>
      <p:pic>
        <p:nvPicPr>
          <p:cNvPr id="9" name="Picture 3"/>
          <p:cNvPicPr>
            <a:picLocks noChangeAspect="1" noChangeArrowheads="1"/>
          </p:cNvPicPr>
          <p:nvPr/>
        </p:nvPicPr>
        <p:blipFill>
          <a:blip r:embed="rId4" cstate="print"/>
          <a:srcRect/>
          <a:stretch>
            <a:fillRect/>
          </a:stretch>
        </p:blipFill>
        <p:spPr bwMode="auto">
          <a:xfrm>
            <a:off x="3947145" y="6309320"/>
            <a:ext cx="5196855" cy="47315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254000"/>
          </a:xfrm>
        </p:spPr>
        <p:txBody>
          <a:bodyPr>
            <a:noAutofit/>
          </a:bodyPr>
          <a:lstStyle/>
          <a:p>
            <a:r>
              <a:rPr lang="sv-SE" sz="2400" b="1" dirty="0" err="1">
                <a:latin typeface="Arial"/>
              </a:rPr>
              <a:t>LogD</a:t>
            </a:r>
            <a:r>
              <a:rPr lang="sv-SE" sz="2400" b="1" dirty="0">
                <a:latin typeface="Arial"/>
              </a:rPr>
              <a:t> </a:t>
            </a:r>
            <a:r>
              <a:rPr lang="sv-SE" sz="2400" b="1" dirty="0" err="1">
                <a:latin typeface="Arial"/>
              </a:rPr>
              <a:t>Octanol</a:t>
            </a:r>
            <a:r>
              <a:rPr lang="sv-SE" sz="2400" b="1" dirty="0">
                <a:latin typeface="Arial"/>
              </a:rPr>
              <a:t>/Water  vs </a:t>
            </a:r>
            <a:r>
              <a:rPr lang="sv-SE" sz="2400" b="1" dirty="0" err="1">
                <a:latin typeface="Arial"/>
              </a:rPr>
              <a:t>LogD</a:t>
            </a:r>
            <a:r>
              <a:rPr lang="sv-SE" sz="2400" b="1" dirty="0">
                <a:latin typeface="Arial"/>
              </a:rPr>
              <a:t> </a:t>
            </a:r>
            <a:r>
              <a:rPr lang="sv-SE" sz="2400" b="1" dirty="0" err="1">
                <a:latin typeface="Arial"/>
              </a:rPr>
              <a:t>Hexane</a:t>
            </a:r>
            <a:r>
              <a:rPr lang="sv-SE" sz="2400" b="1" dirty="0">
                <a:latin typeface="Arial"/>
              </a:rPr>
              <a:t>/</a:t>
            </a:r>
            <a:r>
              <a:rPr lang="sv-SE" sz="2400" b="1" dirty="0" err="1">
                <a:latin typeface="Arial"/>
              </a:rPr>
              <a:t>water</a:t>
            </a:r>
            <a:endParaRPr lang="sv-SE" sz="2400" b="1" dirty="0">
              <a:latin typeface="Arial"/>
            </a:endParaRPr>
          </a:p>
        </p:txBody>
      </p:sp>
      <p:pic>
        <p:nvPicPr>
          <p:cNvPr id="4" name="Picture 3" descr="tmp6CFD.tmp"/>
          <p:cNvPicPr>
            <a:picLocks/>
          </p:cNvPicPr>
          <p:nvPr/>
        </p:nvPicPr>
        <p:blipFill>
          <a:blip r:embed="rId2" cstate="print"/>
          <a:srcRect r="13684"/>
          <a:stretch>
            <a:fillRect/>
          </a:stretch>
        </p:blipFill>
        <p:spPr>
          <a:xfrm>
            <a:off x="251520" y="1124744"/>
            <a:ext cx="5904656" cy="5040560"/>
          </a:xfrm>
          <a:prstGeom prst="rect">
            <a:avLst/>
          </a:prstGeom>
        </p:spPr>
      </p:pic>
      <p:sp>
        <p:nvSpPr>
          <p:cNvPr id="6" name="TextBox 5"/>
          <p:cNvSpPr txBox="1"/>
          <p:nvPr/>
        </p:nvSpPr>
        <p:spPr>
          <a:xfrm>
            <a:off x="2699792" y="6021288"/>
            <a:ext cx="1085554" cy="369332"/>
          </a:xfrm>
          <a:prstGeom prst="rect">
            <a:avLst/>
          </a:prstGeom>
          <a:solidFill>
            <a:schemeClr val="bg1"/>
          </a:solidFill>
        </p:spPr>
        <p:txBody>
          <a:bodyPr wrap="none" rtlCol="0">
            <a:spAutoFit/>
          </a:bodyPr>
          <a:lstStyle/>
          <a:p>
            <a:r>
              <a:rPr lang="sv-SE" dirty="0" err="1"/>
              <a:t>LogD</a:t>
            </a:r>
            <a:r>
              <a:rPr lang="sv-SE" dirty="0"/>
              <a:t> o/w</a:t>
            </a:r>
          </a:p>
        </p:txBody>
      </p:sp>
      <p:sp>
        <p:nvSpPr>
          <p:cNvPr id="7" name="TextBox 6"/>
          <p:cNvSpPr txBox="1"/>
          <p:nvPr/>
        </p:nvSpPr>
        <p:spPr>
          <a:xfrm rot="16200000">
            <a:off x="-250607" y="3427071"/>
            <a:ext cx="1085554" cy="369332"/>
          </a:xfrm>
          <a:prstGeom prst="rect">
            <a:avLst/>
          </a:prstGeom>
          <a:solidFill>
            <a:schemeClr val="bg1"/>
          </a:solidFill>
        </p:spPr>
        <p:txBody>
          <a:bodyPr wrap="none" rtlCol="0">
            <a:spAutoFit/>
          </a:bodyPr>
          <a:lstStyle/>
          <a:p>
            <a:r>
              <a:rPr lang="sv-SE" dirty="0" err="1"/>
              <a:t>LogD</a:t>
            </a:r>
            <a:r>
              <a:rPr lang="sv-SE" dirty="0"/>
              <a:t> h/w</a:t>
            </a:r>
          </a:p>
        </p:txBody>
      </p:sp>
      <p:sp>
        <p:nvSpPr>
          <p:cNvPr id="8" name="TextBox 7"/>
          <p:cNvSpPr txBox="1"/>
          <p:nvPr/>
        </p:nvSpPr>
        <p:spPr>
          <a:xfrm>
            <a:off x="6084168" y="692696"/>
            <a:ext cx="2915816" cy="5262979"/>
          </a:xfrm>
          <a:prstGeom prst="rect">
            <a:avLst/>
          </a:prstGeom>
          <a:noFill/>
        </p:spPr>
        <p:txBody>
          <a:bodyPr wrap="square" rtlCol="0">
            <a:spAutoFit/>
          </a:bodyPr>
          <a:lstStyle/>
          <a:p>
            <a:r>
              <a:rPr lang="sv-SE" sz="1600" dirty="0"/>
              <a:t>Fragments </a:t>
            </a:r>
            <a:r>
              <a:rPr lang="sv-SE" sz="1600" dirty="0" err="1"/>
              <a:t>only</a:t>
            </a:r>
            <a:r>
              <a:rPr lang="sv-SE" sz="1600" dirty="0"/>
              <a:t> </a:t>
            </a:r>
            <a:r>
              <a:rPr lang="sv-SE" sz="1600" dirty="0" err="1"/>
              <a:t>containing</a:t>
            </a:r>
            <a:r>
              <a:rPr lang="sv-SE" sz="1600" dirty="0"/>
              <a:t> </a:t>
            </a:r>
            <a:r>
              <a:rPr lang="sv-SE" sz="1600" dirty="0" err="1"/>
              <a:t>one</a:t>
            </a:r>
            <a:r>
              <a:rPr lang="sv-SE" sz="1600" dirty="0"/>
              <a:t> ring</a:t>
            </a:r>
          </a:p>
          <a:p>
            <a:endParaRPr lang="sv-SE" sz="1600" dirty="0"/>
          </a:p>
          <a:p>
            <a:r>
              <a:rPr lang="sv-SE" sz="1600" dirty="0" err="1"/>
              <a:t>LogD</a:t>
            </a:r>
            <a:r>
              <a:rPr lang="sv-SE" sz="1600" dirty="0"/>
              <a:t> h/w is </a:t>
            </a:r>
            <a:r>
              <a:rPr lang="sv-SE" sz="1600" dirty="0" err="1"/>
              <a:t>expected</a:t>
            </a:r>
            <a:r>
              <a:rPr lang="sv-SE" sz="1600" dirty="0"/>
              <a:t> to be </a:t>
            </a:r>
            <a:r>
              <a:rPr lang="sv-SE" sz="1600" dirty="0" err="1"/>
              <a:t>more</a:t>
            </a:r>
            <a:r>
              <a:rPr lang="sv-SE" sz="1600" dirty="0"/>
              <a:t> </a:t>
            </a:r>
            <a:r>
              <a:rPr lang="sv-SE" sz="1600" dirty="0" err="1"/>
              <a:t>directly</a:t>
            </a:r>
            <a:r>
              <a:rPr lang="sv-SE" sz="1600" dirty="0"/>
              <a:t> </a:t>
            </a:r>
            <a:r>
              <a:rPr lang="sv-SE" sz="1600" dirty="0" err="1"/>
              <a:t>related</a:t>
            </a:r>
            <a:r>
              <a:rPr lang="sv-SE" sz="1600" dirty="0"/>
              <a:t> to </a:t>
            </a:r>
            <a:r>
              <a:rPr lang="sv-SE" sz="1600" dirty="0" err="1"/>
              <a:t>chemical</a:t>
            </a:r>
            <a:r>
              <a:rPr lang="sv-SE" sz="1600" dirty="0"/>
              <a:t> potential in </a:t>
            </a:r>
            <a:r>
              <a:rPr lang="sv-SE" sz="1600" dirty="0" err="1"/>
              <a:t>water</a:t>
            </a:r>
            <a:endParaRPr lang="sv-SE" sz="1600" dirty="0"/>
          </a:p>
          <a:p>
            <a:endParaRPr lang="sv-SE" sz="1600" dirty="0"/>
          </a:p>
          <a:p>
            <a:r>
              <a:rPr lang="sv-SE" sz="1600" dirty="0"/>
              <a:t> </a:t>
            </a:r>
            <a:r>
              <a:rPr lang="sv-SE" sz="1600" dirty="0">
                <a:sym typeface="Wingdings" pitchFamily="2" charset="2"/>
              </a:rPr>
              <a:t> </a:t>
            </a:r>
            <a:r>
              <a:rPr lang="sv-SE" sz="1600" dirty="0" err="1"/>
              <a:t>LogD</a:t>
            </a:r>
            <a:r>
              <a:rPr lang="sv-SE" sz="1600" dirty="0"/>
              <a:t> h/w </a:t>
            </a:r>
            <a:r>
              <a:rPr lang="sv-SE" sz="1600" dirty="0" err="1">
                <a:sym typeface="Wingdings" pitchFamily="2" charset="2"/>
              </a:rPr>
              <a:t>should</a:t>
            </a:r>
            <a:r>
              <a:rPr lang="sv-SE" sz="1600" dirty="0">
                <a:sym typeface="Wingdings" pitchFamily="2" charset="2"/>
              </a:rPr>
              <a:t> be </a:t>
            </a:r>
            <a:r>
              <a:rPr lang="sv-SE" sz="1600" dirty="0" err="1">
                <a:sym typeface="Wingdings" pitchFamily="2" charset="2"/>
              </a:rPr>
              <a:t>more</a:t>
            </a:r>
            <a:r>
              <a:rPr lang="sv-SE" sz="1600" dirty="0">
                <a:sym typeface="Wingdings" pitchFamily="2" charset="2"/>
              </a:rPr>
              <a:t> </a:t>
            </a:r>
            <a:r>
              <a:rPr lang="sv-SE" sz="1600" dirty="0" err="1">
                <a:sym typeface="Wingdings" pitchFamily="2" charset="2"/>
              </a:rPr>
              <a:t>related</a:t>
            </a:r>
            <a:r>
              <a:rPr lang="sv-SE" sz="1600" dirty="0">
                <a:sym typeface="Wingdings" pitchFamily="2" charset="2"/>
              </a:rPr>
              <a:t> to general </a:t>
            </a:r>
            <a:r>
              <a:rPr lang="sv-SE" sz="1600" dirty="0" err="1">
                <a:sym typeface="Wingdings" pitchFamily="2" charset="2"/>
              </a:rPr>
              <a:t>promisquity</a:t>
            </a:r>
            <a:endParaRPr lang="sv-SE" sz="1600" dirty="0">
              <a:sym typeface="Wingdings" pitchFamily="2" charset="2"/>
            </a:endParaRPr>
          </a:p>
          <a:p>
            <a:endParaRPr lang="sv-SE" sz="1600" dirty="0">
              <a:sym typeface="Wingdings" pitchFamily="2" charset="2"/>
            </a:endParaRPr>
          </a:p>
          <a:p>
            <a:r>
              <a:rPr lang="sv-SE" sz="1600" dirty="0" err="1">
                <a:sym typeface="Wingdings" pitchFamily="2" charset="2"/>
              </a:rPr>
              <a:t>LogD</a:t>
            </a:r>
            <a:r>
              <a:rPr lang="sv-SE" sz="1600" dirty="0">
                <a:sym typeface="Wingdings" pitchFamily="2" charset="2"/>
              </a:rPr>
              <a:t> o/w still </a:t>
            </a:r>
            <a:r>
              <a:rPr lang="sv-SE" sz="1600" dirty="0" err="1">
                <a:sym typeface="Wingdings" pitchFamily="2" charset="2"/>
              </a:rPr>
              <a:t>more</a:t>
            </a:r>
            <a:r>
              <a:rPr lang="sv-SE" sz="1600" dirty="0">
                <a:sym typeface="Wingdings" pitchFamily="2" charset="2"/>
              </a:rPr>
              <a:t> </a:t>
            </a:r>
            <a:r>
              <a:rPr lang="sv-SE" sz="1600" dirty="0" err="1">
                <a:sym typeface="Wingdings" pitchFamily="2" charset="2"/>
              </a:rPr>
              <a:t>important</a:t>
            </a:r>
            <a:r>
              <a:rPr lang="sv-SE" sz="1600" dirty="0">
                <a:sym typeface="Wingdings" pitchFamily="2" charset="2"/>
              </a:rPr>
              <a:t> for </a:t>
            </a:r>
            <a:r>
              <a:rPr lang="sv-SE" sz="1600" dirty="0" err="1">
                <a:sym typeface="Wingdings" pitchFamily="2" charset="2"/>
              </a:rPr>
              <a:t>promisquity</a:t>
            </a:r>
            <a:r>
              <a:rPr lang="sv-SE" sz="1600" dirty="0">
                <a:sym typeface="Wingdings" pitchFamily="2" charset="2"/>
              </a:rPr>
              <a:t> in </a:t>
            </a:r>
            <a:r>
              <a:rPr lang="sv-SE" sz="1600" dirty="0" err="1">
                <a:sym typeface="Wingdings" pitchFamily="2" charset="2"/>
              </a:rPr>
              <a:t>membrane</a:t>
            </a:r>
            <a:r>
              <a:rPr lang="sv-SE" sz="1600" dirty="0">
                <a:sym typeface="Wingdings" pitchFamily="2" charset="2"/>
              </a:rPr>
              <a:t> exposed </a:t>
            </a:r>
            <a:r>
              <a:rPr lang="sv-SE" sz="1600" dirty="0" err="1">
                <a:sym typeface="Wingdings" pitchFamily="2" charset="2"/>
              </a:rPr>
              <a:t>sites</a:t>
            </a:r>
            <a:r>
              <a:rPr lang="sv-SE" sz="1600" dirty="0">
                <a:sym typeface="Wingdings" pitchFamily="2" charset="2"/>
              </a:rPr>
              <a:t>?</a:t>
            </a:r>
            <a:endParaRPr lang="sv-SE" sz="1600" dirty="0"/>
          </a:p>
          <a:p>
            <a:endParaRPr lang="sv-SE" sz="1600" dirty="0"/>
          </a:p>
          <a:p>
            <a:r>
              <a:rPr lang="sv-SE" sz="1600" dirty="0" err="1"/>
              <a:t>Compounds</a:t>
            </a:r>
            <a:r>
              <a:rPr lang="sv-SE" sz="1600" dirty="0"/>
              <a:t> with </a:t>
            </a:r>
            <a:r>
              <a:rPr lang="sv-SE" sz="1600" dirty="0" err="1"/>
              <a:t>very</a:t>
            </a:r>
            <a:r>
              <a:rPr lang="sv-SE" sz="1600" dirty="0"/>
              <a:t> </a:t>
            </a:r>
            <a:r>
              <a:rPr lang="sv-SE" sz="1600" dirty="0" err="1"/>
              <a:t>similar</a:t>
            </a:r>
            <a:r>
              <a:rPr lang="sv-SE" sz="1600" dirty="0"/>
              <a:t> </a:t>
            </a:r>
            <a:r>
              <a:rPr lang="sv-SE" sz="1600" dirty="0" err="1"/>
              <a:t>size</a:t>
            </a:r>
            <a:r>
              <a:rPr lang="sv-SE" sz="1600" dirty="0"/>
              <a:t> and overall heteroatom makeup </a:t>
            </a:r>
            <a:r>
              <a:rPr lang="sv-SE" sz="1600" dirty="0" err="1"/>
              <a:t>can</a:t>
            </a:r>
            <a:r>
              <a:rPr lang="sv-SE" sz="1600" dirty="0"/>
              <a:t> </a:t>
            </a:r>
            <a:r>
              <a:rPr lang="sv-SE" sz="1600" dirty="0" err="1"/>
              <a:t>have</a:t>
            </a:r>
            <a:r>
              <a:rPr lang="sv-SE" sz="1600" dirty="0"/>
              <a:t> </a:t>
            </a:r>
            <a:r>
              <a:rPr lang="sv-SE" sz="1600" dirty="0" err="1"/>
              <a:t>large</a:t>
            </a:r>
            <a:r>
              <a:rPr lang="sv-SE" sz="1600" dirty="0"/>
              <a:t> </a:t>
            </a:r>
            <a:r>
              <a:rPr lang="sv-SE" sz="1600" dirty="0" err="1"/>
              <a:t>differences</a:t>
            </a:r>
            <a:r>
              <a:rPr lang="sv-SE" sz="1600" dirty="0"/>
              <a:t> in </a:t>
            </a:r>
            <a:r>
              <a:rPr lang="sv-SE" sz="1600" dirty="0" err="1"/>
              <a:t>interactions</a:t>
            </a:r>
            <a:r>
              <a:rPr lang="sv-SE" sz="1600" dirty="0"/>
              <a:t> with </a:t>
            </a:r>
            <a:r>
              <a:rPr lang="sv-SE" sz="1600" dirty="0" err="1"/>
              <a:t>octanol</a:t>
            </a:r>
            <a:r>
              <a:rPr lang="sv-SE" sz="1600" dirty="0"/>
              <a:t> </a:t>
            </a:r>
            <a:r>
              <a:rPr lang="sv-SE" sz="1600" dirty="0">
                <a:sym typeface="Wingdings" pitchFamily="2" charset="2"/>
              </a:rPr>
              <a:t> </a:t>
            </a:r>
            <a:r>
              <a:rPr lang="sv-SE" sz="1600" dirty="0" err="1">
                <a:sym typeface="Wingdings" pitchFamily="2" charset="2"/>
              </a:rPr>
              <a:t>implications</a:t>
            </a:r>
            <a:r>
              <a:rPr lang="sv-SE" sz="1600" dirty="0">
                <a:sym typeface="Wingdings" pitchFamily="2" charset="2"/>
              </a:rPr>
              <a:t> for </a:t>
            </a:r>
            <a:r>
              <a:rPr lang="sv-SE" sz="1600" dirty="0" err="1">
                <a:sym typeface="Wingdings" pitchFamily="2" charset="2"/>
              </a:rPr>
              <a:t>LLE</a:t>
            </a:r>
            <a:endParaRPr lang="sv-SE" sz="1600" dirty="0"/>
          </a:p>
        </p:txBody>
      </p:sp>
      <p:cxnSp>
        <p:nvCxnSpPr>
          <p:cNvPr id="12" name="Straight Arrow Connector 11"/>
          <p:cNvCxnSpPr/>
          <p:nvPr/>
        </p:nvCxnSpPr>
        <p:spPr>
          <a:xfrm>
            <a:off x="1835696" y="1268760"/>
            <a:ext cx="3528392" cy="0"/>
          </a:xfrm>
          <a:prstGeom prst="straightConnector1">
            <a:avLst/>
          </a:prstGeom>
          <a:ln w="34925">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59832" y="908720"/>
            <a:ext cx="734496" cy="369332"/>
          </a:xfrm>
          <a:prstGeom prst="rect">
            <a:avLst/>
          </a:prstGeom>
          <a:noFill/>
        </p:spPr>
        <p:txBody>
          <a:bodyPr wrap="none" rtlCol="0">
            <a:spAutoFit/>
          </a:bodyPr>
          <a:lstStyle/>
          <a:p>
            <a:r>
              <a:rPr lang="sv-SE" dirty="0">
                <a:latin typeface="Symbol" pitchFamily="18" charset="2"/>
              </a:rPr>
              <a:t>D</a:t>
            </a:r>
            <a:r>
              <a:rPr lang="sv-SE" dirty="0"/>
              <a:t>=2.5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748D8EB-9301-403A-889B-E8DDB32CFF4A}" type="slidenum">
              <a:rPr lang="en-GB" smtClean="0"/>
              <a:pPr>
                <a:defRPr/>
              </a:pPr>
              <a:t>29</a:t>
            </a:fld>
            <a:endParaRPr lang="en-GB" dirty="0"/>
          </a:p>
        </p:txBody>
      </p:sp>
      <p:sp>
        <p:nvSpPr>
          <p:cNvPr id="3" name="Date Placeholder 2"/>
          <p:cNvSpPr>
            <a:spLocks noGrp="1"/>
          </p:cNvSpPr>
          <p:nvPr>
            <p:ph type="dt" sz="half" idx="11"/>
          </p:nvPr>
        </p:nvSpPr>
        <p:spPr/>
        <p:txBody>
          <a:bodyPr/>
          <a:lstStyle/>
          <a:p>
            <a:r>
              <a:rPr lang="en-US"/>
              <a:t>Author | 00 Month Year</a:t>
            </a:r>
            <a:endParaRPr lang="sv-SE"/>
          </a:p>
        </p:txBody>
      </p:sp>
      <p:sp>
        <p:nvSpPr>
          <p:cNvPr id="4" name="Footer Placeholder 3"/>
          <p:cNvSpPr>
            <a:spLocks noGrp="1"/>
          </p:cNvSpPr>
          <p:nvPr>
            <p:ph type="ftr" sz="quarter" idx="12"/>
          </p:nvPr>
        </p:nvSpPr>
        <p:spPr/>
        <p:txBody>
          <a:bodyPr/>
          <a:lstStyle/>
          <a:p>
            <a:r>
              <a:rPr lang="en-GB"/>
              <a:t>Set area descriptor | Sub level 1</a:t>
            </a:r>
            <a:endParaRPr lang="sv-SE" dirty="0"/>
          </a:p>
        </p:txBody>
      </p:sp>
      <p:sp>
        <p:nvSpPr>
          <p:cNvPr id="5" name="Title 4"/>
          <p:cNvSpPr>
            <a:spLocks noGrp="1"/>
          </p:cNvSpPr>
          <p:nvPr>
            <p:ph type="title" idx="4294967295"/>
          </p:nvPr>
        </p:nvSpPr>
        <p:spPr/>
        <p:txBody>
          <a:bodyPr/>
          <a:lstStyle/>
          <a:p>
            <a:pPr algn="ctr"/>
            <a:r>
              <a:rPr lang="sv-SE" dirty="0"/>
              <a:t>Final Notes</a:t>
            </a:r>
          </a:p>
        </p:txBody>
      </p:sp>
      <p:sp>
        <p:nvSpPr>
          <p:cNvPr id="7" name="Rectangle 6"/>
          <p:cNvSpPr/>
          <p:nvPr/>
        </p:nvSpPr>
        <p:spPr>
          <a:xfrm>
            <a:off x="309600" y="948690"/>
            <a:ext cx="8415338" cy="4247317"/>
          </a:xfrm>
          <a:prstGeom prst="rect">
            <a:avLst/>
          </a:prstGeom>
        </p:spPr>
        <p:txBody>
          <a:bodyPr wrap="square">
            <a:spAutoFit/>
          </a:bodyPr>
          <a:lstStyle/>
          <a:p>
            <a:r>
              <a:rPr lang="sv-SE" dirty="0"/>
              <a:t>In vitro data </a:t>
            </a:r>
            <a:r>
              <a:rPr lang="sv-SE" dirty="0" err="1"/>
              <a:t>often</a:t>
            </a:r>
            <a:r>
              <a:rPr lang="sv-SE" dirty="0"/>
              <a:t> </a:t>
            </a:r>
            <a:r>
              <a:rPr lang="sv-SE" dirty="0" err="1"/>
              <a:t>have</a:t>
            </a:r>
            <a:r>
              <a:rPr lang="sv-SE" dirty="0"/>
              <a:t> </a:t>
            </a:r>
            <a:r>
              <a:rPr lang="sv-SE" dirty="0" err="1"/>
              <a:t>large</a:t>
            </a:r>
            <a:r>
              <a:rPr lang="sv-SE" dirty="0"/>
              <a:t> signals from </a:t>
            </a:r>
            <a:r>
              <a:rPr lang="sv-SE" dirty="0" err="1"/>
              <a:t>physicochemical</a:t>
            </a:r>
            <a:r>
              <a:rPr lang="sv-SE" dirty="0"/>
              <a:t> </a:t>
            </a:r>
            <a:r>
              <a:rPr lang="sv-SE" dirty="0" err="1"/>
              <a:t>properties</a:t>
            </a:r>
            <a:endParaRPr lang="sv-SE" dirty="0"/>
          </a:p>
          <a:p>
            <a:endParaRPr lang="sv-SE" dirty="0"/>
          </a:p>
          <a:p>
            <a:r>
              <a:rPr lang="sv-SE" dirty="0" err="1"/>
              <a:t>These</a:t>
            </a:r>
            <a:r>
              <a:rPr lang="sv-SE" dirty="0"/>
              <a:t> signals </a:t>
            </a:r>
            <a:r>
              <a:rPr lang="sv-SE" dirty="0" err="1"/>
              <a:t>cancels</a:t>
            </a:r>
            <a:r>
              <a:rPr lang="sv-SE" dirty="0"/>
              <a:t> </a:t>
            </a:r>
            <a:r>
              <a:rPr lang="sv-SE" dirty="0" err="1"/>
              <a:t>out</a:t>
            </a:r>
            <a:r>
              <a:rPr lang="sv-SE" dirty="0"/>
              <a:t> in the </a:t>
            </a:r>
            <a:r>
              <a:rPr lang="sv-SE" dirty="0" err="1"/>
              <a:t>body</a:t>
            </a:r>
            <a:endParaRPr lang="sv-SE" dirty="0"/>
          </a:p>
          <a:p>
            <a:endParaRPr lang="sv-SE" dirty="0"/>
          </a:p>
          <a:p>
            <a:r>
              <a:rPr lang="sv-SE" dirty="0" err="1"/>
              <a:t>Machine</a:t>
            </a:r>
            <a:r>
              <a:rPr lang="sv-SE" dirty="0"/>
              <a:t> </a:t>
            </a:r>
            <a:r>
              <a:rPr lang="sv-SE" dirty="0" err="1"/>
              <a:t>learning</a:t>
            </a:r>
            <a:r>
              <a:rPr lang="sv-SE" dirty="0"/>
              <a:t> </a:t>
            </a:r>
            <a:r>
              <a:rPr lang="sv-SE" dirty="0" err="1"/>
              <a:t>models</a:t>
            </a:r>
            <a:r>
              <a:rPr lang="sv-SE" dirty="0"/>
              <a:t> </a:t>
            </a:r>
            <a:r>
              <a:rPr lang="sv-SE" dirty="0" err="1"/>
              <a:t>will</a:t>
            </a:r>
            <a:r>
              <a:rPr lang="sv-SE" dirty="0"/>
              <a:t> </a:t>
            </a:r>
            <a:r>
              <a:rPr lang="sv-SE" dirty="0" err="1"/>
              <a:t>often</a:t>
            </a:r>
            <a:r>
              <a:rPr lang="sv-SE" dirty="0"/>
              <a:t> pick </a:t>
            </a:r>
            <a:r>
              <a:rPr lang="sv-SE" dirty="0" err="1"/>
              <a:t>up</a:t>
            </a:r>
            <a:r>
              <a:rPr lang="sv-SE" dirty="0"/>
              <a:t> </a:t>
            </a:r>
            <a:r>
              <a:rPr lang="sv-SE" dirty="0" err="1"/>
              <a:t>these</a:t>
            </a:r>
            <a:r>
              <a:rPr lang="sv-SE" dirty="0"/>
              <a:t> signals leading to </a:t>
            </a:r>
            <a:r>
              <a:rPr lang="sv-SE" dirty="0" err="1"/>
              <a:t>optimization</a:t>
            </a:r>
            <a:r>
              <a:rPr lang="sv-SE" dirty="0"/>
              <a:t> </a:t>
            </a:r>
            <a:r>
              <a:rPr lang="sv-SE" dirty="0" err="1"/>
              <a:t>of</a:t>
            </a:r>
            <a:r>
              <a:rPr lang="sv-SE" dirty="0"/>
              <a:t> irrelevant </a:t>
            </a:r>
            <a:r>
              <a:rPr lang="sv-SE" dirty="0" err="1"/>
              <a:t>properties</a:t>
            </a:r>
            <a:endParaRPr lang="sv-SE" dirty="0"/>
          </a:p>
          <a:p>
            <a:endParaRPr lang="sv-SE" dirty="0"/>
          </a:p>
          <a:p>
            <a:r>
              <a:rPr lang="sv-SE" dirty="0" err="1"/>
              <a:t>Neither</a:t>
            </a:r>
            <a:r>
              <a:rPr lang="sv-SE" dirty="0"/>
              <a:t> LLE nor Enthalpy </a:t>
            </a:r>
            <a:r>
              <a:rPr lang="sv-SE" dirty="0" err="1"/>
              <a:t>are</a:t>
            </a:r>
            <a:r>
              <a:rPr lang="sv-SE" dirty="0"/>
              <a:t> </a:t>
            </a:r>
            <a:r>
              <a:rPr lang="sv-SE" dirty="0" err="1"/>
              <a:t>endpoints</a:t>
            </a:r>
            <a:r>
              <a:rPr lang="sv-SE" dirty="0"/>
              <a:t> </a:t>
            </a:r>
            <a:r>
              <a:rPr lang="sv-SE" dirty="0" err="1"/>
              <a:t>but</a:t>
            </a:r>
            <a:r>
              <a:rPr lang="sv-SE" dirty="0"/>
              <a:t> LLE is </a:t>
            </a:r>
            <a:r>
              <a:rPr lang="sv-SE" dirty="0" err="1"/>
              <a:t>more</a:t>
            </a:r>
            <a:r>
              <a:rPr lang="sv-SE" dirty="0"/>
              <a:t> </a:t>
            </a:r>
            <a:r>
              <a:rPr lang="sv-SE" dirty="0" err="1"/>
              <a:t>directly</a:t>
            </a:r>
            <a:r>
              <a:rPr lang="sv-SE" dirty="0"/>
              <a:t> </a:t>
            </a:r>
            <a:r>
              <a:rPr lang="sv-SE" dirty="0" err="1"/>
              <a:t>related</a:t>
            </a:r>
            <a:r>
              <a:rPr lang="sv-SE" dirty="0"/>
              <a:t> to </a:t>
            </a:r>
            <a:r>
              <a:rPr lang="sv-SE" dirty="0" err="1"/>
              <a:t>binding</a:t>
            </a:r>
            <a:r>
              <a:rPr lang="sv-SE" dirty="0"/>
              <a:t> </a:t>
            </a:r>
            <a:r>
              <a:rPr lang="sv-SE" dirty="0" err="1"/>
              <a:t>specificity</a:t>
            </a:r>
            <a:endParaRPr lang="sv-SE" dirty="0"/>
          </a:p>
          <a:p>
            <a:endParaRPr lang="sv-SE" dirty="0"/>
          </a:p>
          <a:p>
            <a:r>
              <a:rPr lang="sv-SE" dirty="0"/>
              <a:t>LLE is </a:t>
            </a:r>
            <a:r>
              <a:rPr lang="sv-SE" dirty="0" err="1"/>
              <a:t>conceptually</a:t>
            </a:r>
            <a:r>
              <a:rPr lang="sv-SE" dirty="0"/>
              <a:t> </a:t>
            </a:r>
            <a:r>
              <a:rPr lang="sv-SE" dirty="0" err="1"/>
              <a:t>appealing</a:t>
            </a:r>
            <a:r>
              <a:rPr lang="sv-SE" dirty="0"/>
              <a:t> </a:t>
            </a:r>
            <a:r>
              <a:rPr lang="sv-SE" dirty="0" err="1"/>
              <a:t>but</a:t>
            </a:r>
            <a:r>
              <a:rPr lang="sv-SE" dirty="0"/>
              <a:t> </a:t>
            </a:r>
            <a:r>
              <a:rPr lang="sv-SE" dirty="0" err="1"/>
              <a:t>typically</a:t>
            </a:r>
            <a:r>
              <a:rPr lang="sv-SE" dirty="0"/>
              <a:t> </a:t>
            </a:r>
            <a:r>
              <a:rPr lang="sv-SE" dirty="0" err="1"/>
              <a:t>contains</a:t>
            </a:r>
            <a:r>
              <a:rPr lang="sv-SE" dirty="0"/>
              <a:t> </a:t>
            </a:r>
            <a:r>
              <a:rPr lang="sv-SE" dirty="0" err="1"/>
              <a:t>spurious</a:t>
            </a:r>
            <a:r>
              <a:rPr lang="sv-SE" dirty="0"/>
              <a:t> </a:t>
            </a:r>
            <a:r>
              <a:rPr lang="sv-SE" dirty="0" err="1"/>
              <a:t>contributions</a:t>
            </a:r>
            <a:endParaRPr lang="sv-SE" dirty="0"/>
          </a:p>
          <a:p>
            <a:endParaRPr lang="sv-SE" dirty="0"/>
          </a:p>
          <a:p>
            <a:r>
              <a:rPr lang="sv-SE" dirty="0"/>
              <a:t>New </a:t>
            </a:r>
            <a:r>
              <a:rPr lang="sv-SE" dirty="0" err="1"/>
              <a:t>Rule</a:t>
            </a:r>
            <a:r>
              <a:rPr lang="sv-SE" dirty="0"/>
              <a:t> -  </a:t>
            </a:r>
            <a:r>
              <a:rPr lang="sv-SE" dirty="0" err="1"/>
              <a:t>Predictions</a:t>
            </a:r>
            <a:r>
              <a:rPr lang="sv-SE" dirty="0"/>
              <a:t> </a:t>
            </a:r>
            <a:r>
              <a:rPr lang="sv-SE" dirty="0" err="1"/>
              <a:t>of</a:t>
            </a:r>
            <a:r>
              <a:rPr lang="sv-SE" dirty="0"/>
              <a:t> </a:t>
            </a:r>
            <a:r>
              <a:rPr lang="sv-SE" dirty="0" err="1"/>
              <a:t>affinity</a:t>
            </a:r>
            <a:r>
              <a:rPr lang="sv-SE" dirty="0"/>
              <a:t> </a:t>
            </a:r>
            <a:r>
              <a:rPr lang="sv-SE" dirty="0" err="1"/>
              <a:t>should</a:t>
            </a:r>
            <a:r>
              <a:rPr lang="sv-SE" dirty="0"/>
              <a:t> </a:t>
            </a:r>
            <a:r>
              <a:rPr lang="sv-SE" dirty="0" err="1"/>
              <a:t>always</a:t>
            </a:r>
            <a:r>
              <a:rPr lang="sv-SE" dirty="0"/>
              <a:t> be </a:t>
            </a:r>
            <a:r>
              <a:rPr lang="sv-SE" dirty="0" err="1"/>
              <a:t>benchmarked</a:t>
            </a:r>
            <a:r>
              <a:rPr lang="sv-SE" dirty="0"/>
              <a:t> </a:t>
            </a:r>
            <a:r>
              <a:rPr lang="sv-SE" dirty="0" err="1"/>
              <a:t>with</a:t>
            </a:r>
            <a:r>
              <a:rPr lang="sv-SE" dirty="0"/>
              <a:t> simple </a:t>
            </a:r>
            <a:r>
              <a:rPr lang="sv-SE" dirty="0" err="1"/>
              <a:t>models</a:t>
            </a:r>
            <a:r>
              <a:rPr lang="sv-SE" dirty="0"/>
              <a:t> </a:t>
            </a:r>
            <a:r>
              <a:rPr lang="sv-SE" dirty="0" err="1"/>
              <a:t>using</a:t>
            </a:r>
            <a:r>
              <a:rPr lang="sv-SE" dirty="0"/>
              <a:t> </a:t>
            </a:r>
            <a:r>
              <a:rPr lang="sv-SE" dirty="0" err="1"/>
              <a:t>contributions</a:t>
            </a:r>
            <a:r>
              <a:rPr lang="sv-SE" dirty="0"/>
              <a:t> from solvent </a:t>
            </a:r>
            <a:r>
              <a:rPr lang="sv-SE" dirty="0" err="1"/>
              <a:t>interactions</a:t>
            </a:r>
            <a:endParaRPr lang="sv-SE" dirty="0"/>
          </a:p>
          <a:p>
            <a:endParaRPr lang="sv-S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v-SE" dirty="0"/>
              <a:t>Representative Number </a:t>
            </a:r>
            <a:r>
              <a:rPr lang="sv-SE" dirty="0" err="1"/>
              <a:t>of</a:t>
            </a:r>
            <a:r>
              <a:rPr lang="sv-SE" dirty="0"/>
              <a:t> </a:t>
            </a:r>
            <a:r>
              <a:rPr lang="sv-SE" dirty="0" err="1"/>
              <a:t>compounds</a:t>
            </a:r>
            <a:r>
              <a:rPr lang="sv-SE" dirty="0"/>
              <a:t> in different </a:t>
            </a:r>
            <a:r>
              <a:rPr lang="sv-SE" dirty="0" err="1"/>
              <a:t>stages</a:t>
            </a:r>
            <a:r>
              <a:rPr lang="sv-SE" dirty="0"/>
              <a:t> </a:t>
            </a:r>
            <a:r>
              <a:rPr lang="sv-SE" dirty="0" err="1"/>
              <a:t>of</a:t>
            </a:r>
            <a:r>
              <a:rPr lang="sv-SE" dirty="0"/>
              <a:t> </a:t>
            </a:r>
            <a:r>
              <a:rPr lang="sv-SE" dirty="0" err="1"/>
              <a:t>drug</a:t>
            </a:r>
            <a:r>
              <a:rPr lang="sv-SE" dirty="0"/>
              <a:t> </a:t>
            </a:r>
            <a:r>
              <a:rPr lang="sv-SE" dirty="0" err="1"/>
              <a:t>development</a:t>
            </a:r>
            <a:endParaRPr lang="sv-SE" dirty="0"/>
          </a:p>
        </p:txBody>
      </p:sp>
      <p:sp>
        <p:nvSpPr>
          <p:cNvPr id="4" name="Slide Number Placeholder 3"/>
          <p:cNvSpPr>
            <a:spLocks noGrp="1"/>
          </p:cNvSpPr>
          <p:nvPr>
            <p:ph type="sldNum" sz="quarter" idx="14"/>
          </p:nvPr>
        </p:nvSpPr>
        <p:spPr/>
        <p:txBody>
          <a:bodyPr/>
          <a:lstStyle/>
          <a:p>
            <a:pPr>
              <a:defRPr/>
            </a:pPr>
            <a:fld id="{1748D8EB-9301-403A-889B-E8DDB32CFF4A}" type="slidenum">
              <a:rPr lang="en-GB" smtClean="0"/>
              <a:pPr>
                <a:defRPr/>
              </a:pPr>
              <a:t>3</a:t>
            </a:fld>
            <a:endParaRPr lang="en-GB" dirty="0"/>
          </a:p>
        </p:txBody>
      </p:sp>
      <p:sp>
        <p:nvSpPr>
          <p:cNvPr id="5" name="Date Placeholder 4"/>
          <p:cNvSpPr>
            <a:spLocks noGrp="1"/>
          </p:cNvSpPr>
          <p:nvPr>
            <p:ph type="dt" sz="half" idx="15"/>
          </p:nvPr>
        </p:nvSpPr>
        <p:spPr/>
        <p:txBody>
          <a:bodyPr/>
          <a:lstStyle/>
          <a:p>
            <a:r>
              <a:rPr lang="en-US"/>
              <a:t>Author | 00 Month Year</a:t>
            </a:r>
            <a:endParaRPr lang="sv-SE"/>
          </a:p>
        </p:txBody>
      </p:sp>
      <p:sp>
        <p:nvSpPr>
          <p:cNvPr id="6" name="Footer Placeholder 5"/>
          <p:cNvSpPr>
            <a:spLocks noGrp="1"/>
          </p:cNvSpPr>
          <p:nvPr>
            <p:ph type="ftr" sz="quarter" idx="16"/>
          </p:nvPr>
        </p:nvSpPr>
        <p:spPr/>
        <p:txBody>
          <a:bodyPr/>
          <a:lstStyle/>
          <a:p>
            <a:r>
              <a:rPr lang="en-GB"/>
              <a:t>Set area descriptor | Sub level 1</a:t>
            </a:r>
            <a:endParaRPr lang="sv-SE" dirty="0"/>
          </a:p>
        </p:txBody>
      </p:sp>
      <p:sp>
        <p:nvSpPr>
          <p:cNvPr id="7" name="TextBox 6"/>
          <p:cNvSpPr txBox="1"/>
          <p:nvPr/>
        </p:nvSpPr>
        <p:spPr>
          <a:xfrm>
            <a:off x="31214" y="1501333"/>
            <a:ext cx="3551034" cy="3693319"/>
          </a:xfrm>
          <a:prstGeom prst="rect">
            <a:avLst/>
          </a:prstGeom>
          <a:solidFill>
            <a:schemeClr val="bg1">
              <a:lumMod val="95000"/>
            </a:schemeClr>
          </a:solidFill>
        </p:spPr>
        <p:txBody>
          <a:bodyPr wrap="square" rtlCol="0">
            <a:spAutoFit/>
          </a:bodyPr>
          <a:lstStyle/>
          <a:p>
            <a:r>
              <a:rPr lang="sv-SE" dirty="0"/>
              <a:t>HTS – 10</a:t>
            </a:r>
            <a:r>
              <a:rPr lang="sv-SE" baseline="30000" dirty="0"/>
              <a:t>6</a:t>
            </a:r>
          </a:p>
          <a:p>
            <a:endParaRPr lang="sv-SE" dirty="0"/>
          </a:p>
          <a:p>
            <a:r>
              <a:rPr lang="sv-SE" dirty="0" err="1"/>
              <a:t>Focused</a:t>
            </a:r>
            <a:r>
              <a:rPr lang="sv-SE" dirty="0"/>
              <a:t> </a:t>
            </a:r>
            <a:r>
              <a:rPr lang="sv-SE" dirty="0" err="1"/>
              <a:t>screen</a:t>
            </a:r>
            <a:r>
              <a:rPr lang="sv-SE" dirty="0"/>
              <a:t> 10</a:t>
            </a:r>
            <a:r>
              <a:rPr lang="sv-SE" baseline="30000" dirty="0"/>
              <a:t>3</a:t>
            </a:r>
            <a:r>
              <a:rPr lang="sv-SE" dirty="0"/>
              <a:t> – 10</a:t>
            </a:r>
            <a:r>
              <a:rPr lang="sv-SE" baseline="30000" dirty="0"/>
              <a:t>4</a:t>
            </a:r>
          </a:p>
          <a:p>
            <a:endParaRPr lang="sv-SE" dirty="0"/>
          </a:p>
          <a:p>
            <a:r>
              <a:rPr lang="sv-SE" dirty="0"/>
              <a:t>Hit </a:t>
            </a:r>
            <a:r>
              <a:rPr lang="sv-SE" dirty="0" err="1"/>
              <a:t>Evaluation</a:t>
            </a:r>
            <a:endParaRPr lang="sv-SE" dirty="0"/>
          </a:p>
          <a:p>
            <a:r>
              <a:rPr lang="sv-SE" dirty="0"/>
              <a:t>	</a:t>
            </a:r>
            <a:r>
              <a:rPr lang="sv-SE" dirty="0" err="1"/>
              <a:t>cmpds</a:t>
            </a:r>
            <a:r>
              <a:rPr lang="sv-SE" dirty="0"/>
              <a:t> 10</a:t>
            </a:r>
            <a:r>
              <a:rPr lang="sv-SE" baseline="30000" dirty="0"/>
              <a:t>4</a:t>
            </a:r>
          </a:p>
          <a:p>
            <a:r>
              <a:rPr lang="sv-SE" dirty="0"/>
              <a:t>	clusters 10</a:t>
            </a:r>
            <a:r>
              <a:rPr lang="sv-SE" baseline="30000" dirty="0"/>
              <a:t>2</a:t>
            </a:r>
          </a:p>
          <a:p>
            <a:endParaRPr lang="sv-SE" dirty="0"/>
          </a:p>
          <a:p>
            <a:r>
              <a:rPr lang="sv-SE" dirty="0" err="1"/>
              <a:t>Lead</a:t>
            </a:r>
            <a:r>
              <a:rPr lang="sv-SE" dirty="0"/>
              <a:t> Generation/</a:t>
            </a:r>
            <a:r>
              <a:rPr lang="sv-SE" dirty="0" err="1"/>
              <a:t>Optimization</a:t>
            </a:r>
            <a:endParaRPr lang="sv-SE" dirty="0"/>
          </a:p>
          <a:p>
            <a:r>
              <a:rPr lang="sv-SE" dirty="0"/>
              <a:t>	</a:t>
            </a:r>
            <a:r>
              <a:rPr lang="sv-SE" dirty="0" err="1"/>
              <a:t>cmpds</a:t>
            </a:r>
            <a:r>
              <a:rPr lang="sv-SE" dirty="0"/>
              <a:t> 10</a:t>
            </a:r>
            <a:r>
              <a:rPr lang="sv-SE" baseline="30000" dirty="0"/>
              <a:t>3-4</a:t>
            </a:r>
          </a:p>
          <a:p>
            <a:r>
              <a:rPr lang="sv-SE" dirty="0"/>
              <a:t>	series	1-5</a:t>
            </a:r>
          </a:p>
          <a:p>
            <a:r>
              <a:rPr lang="sv-SE" dirty="0"/>
              <a:t>	</a:t>
            </a:r>
          </a:p>
          <a:p>
            <a:r>
              <a:rPr lang="sv-SE" dirty="0" err="1"/>
              <a:t>Phase</a:t>
            </a:r>
            <a:r>
              <a:rPr lang="sv-SE" dirty="0"/>
              <a:t> 1		1 </a:t>
            </a:r>
            <a:r>
              <a:rPr lang="sv-SE" dirty="0" err="1"/>
              <a:t>cmp</a:t>
            </a:r>
            <a:endParaRPr lang="sv-SE" dirty="0"/>
          </a:p>
        </p:txBody>
      </p:sp>
      <p:sp>
        <p:nvSpPr>
          <p:cNvPr id="8" name="Isosceles Triangle 7"/>
          <p:cNvSpPr/>
          <p:nvPr/>
        </p:nvSpPr>
        <p:spPr bwMode="auto">
          <a:xfrm>
            <a:off x="3712802" y="2149244"/>
            <a:ext cx="2448272" cy="291516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200" b="1" i="0" u="none" strike="noStrike" cap="none" normalizeH="0" baseline="0" dirty="0">
              <a:ln>
                <a:noFill/>
              </a:ln>
              <a:solidFill>
                <a:schemeClr val="bg1"/>
              </a:solidFill>
              <a:effectLst/>
            </a:endParaRPr>
          </a:p>
        </p:txBody>
      </p:sp>
      <p:sp>
        <p:nvSpPr>
          <p:cNvPr id="9" name="Isosceles Triangle 8"/>
          <p:cNvSpPr/>
          <p:nvPr/>
        </p:nvSpPr>
        <p:spPr bwMode="auto">
          <a:xfrm rot="10800000">
            <a:off x="5067492" y="2138088"/>
            <a:ext cx="2448272" cy="291516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err="1">
              <a:ln>
                <a:noFill/>
              </a:ln>
              <a:solidFill>
                <a:schemeClr val="bg1"/>
              </a:solidFill>
              <a:effectLst/>
              <a:latin typeface="Arial" charset="0"/>
            </a:endParaRPr>
          </a:p>
        </p:txBody>
      </p:sp>
      <p:sp>
        <p:nvSpPr>
          <p:cNvPr id="10" name="TextBox 9"/>
          <p:cNvSpPr txBox="1"/>
          <p:nvPr/>
        </p:nvSpPr>
        <p:spPr>
          <a:xfrm>
            <a:off x="4272371" y="3825945"/>
            <a:ext cx="1440160" cy="954107"/>
          </a:xfrm>
          <a:prstGeom prst="rect">
            <a:avLst/>
          </a:prstGeom>
          <a:noFill/>
        </p:spPr>
        <p:txBody>
          <a:bodyPr wrap="square" rtlCol="0">
            <a:spAutoFit/>
          </a:bodyPr>
          <a:lstStyle/>
          <a:p>
            <a:pPr algn="ctr"/>
            <a:r>
              <a:rPr lang="sv-SE" sz="1400" dirty="0">
                <a:solidFill>
                  <a:schemeClr val="bg1"/>
                </a:solidFill>
              </a:rPr>
              <a:t>Different </a:t>
            </a:r>
            <a:r>
              <a:rPr lang="sv-SE" sz="1400" dirty="0" err="1">
                <a:solidFill>
                  <a:schemeClr val="bg1"/>
                </a:solidFill>
              </a:rPr>
              <a:t>assay</a:t>
            </a:r>
            <a:r>
              <a:rPr lang="sv-SE" sz="1400" dirty="0">
                <a:solidFill>
                  <a:schemeClr val="bg1"/>
                </a:solidFill>
              </a:rPr>
              <a:t> data-</a:t>
            </a:r>
            <a:r>
              <a:rPr lang="sv-SE" sz="1400" dirty="0" err="1">
                <a:solidFill>
                  <a:schemeClr val="bg1"/>
                </a:solidFill>
              </a:rPr>
              <a:t>points</a:t>
            </a:r>
            <a:r>
              <a:rPr lang="sv-SE" sz="1400" dirty="0">
                <a:solidFill>
                  <a:schemeClr val="bg1"/>
                </a:solidFill>
              </a:rPr>
              <a:t> per </a:t>
            </a:r>
          </a:p>
          <a:p>
            <a:pPr algn="ctr"/>
            <a:r>
              <a:rPr lang="sv-SE" sz="1400" dirty="0" err="1">
                <a:solidFill>
                  <a:schemeClr val="bg1"/>
                </a:solidFill>
              </a:rPr>
              <a:t>compound</a:t>
            </a:r>
            <a:endParaRPr lang="sv-SE" sz="1400" dirty="0">
              <a:solidFill>
                <a:schemeClr val="bg1"/>
              </a:solidFill>
            </a:endParaRPr>
          </a:p>
        </p:txBody>
      </p:sp>
      <p:sp>
        <p:nvSpPr>
          <p:cNvPr id="11" name="TextBox 10"/>
          <p:cNvSpPr txBox="1"/>
          <p:nvPr/>
        </p:nvSpPr>
        <p:spPr>
          <a:xfrm>
            <a:off x="5571547" y="2419635"/>
            <a:ext cx="1440160" cy="954107"/>
          </a:xfrm>
          <a:prstGeom prst="rect">
            <a:avLst/>
          </a:prstGeom>
          <a:noFill/>
        </p:spPr>
        <p:txBody>
          <a:bodyPr wrap="square" rtlCol="0">
            <a:spAutoFit/>
          </a:bodyPr>
          <a:lstStyle/>
          <a:p>
            <a:pPr algn="ctr"/>
            <a:r>
              <a:rPr lang="sv-SE" sz="1400" dirty="0">
                <a:solidFill>
                  <a:schemeClr val="bg1"/>
                </a:solidFill>
              </a:rPr>
              <a:t>Number </a:t>
            </a:r>
            <a:r>
              <a:rPr lang="sv-SE" sz="1400" dirty="0" err="1">
                <a:solidFill>
                  <a:schemeClr val="bg1"/>
                </a:solidFill>
              </a:rPr>
              <a:t>of</a:t>
            </a:r>
            <a:r>
              <a:rPr lang="sv-SE" sz="1400" dirty="0">
                <a:solidFill>
                  <a:schemeClr val="bg1"/>
                </a:solidFill>
              </a:rPr>
              <a:t> </a:t>
            </a:r>
            <a:r>
              <a:rPr lang="sv-SE" sz="1400" dirty="0" err="1">
                <a:solidFill>
                  <a:schemeClr val="bg1"/>
                </a:solidFill>
              </a:rPr>
              <a:t>existing</a:t>
            </a:r>
            <a:r>
              <a:rPr lang="sv-SE" sz="1400" dirty="0">
                <a:solidFill>
                  <a:schemeClr val="bg1"/>
                </a:solidFill>
              </a:rPr>
              <a:t> </a:t>
            </a:r>
            <a:r>
              <a:rPr lang="sv-SE" sz="1400" dirty="0" err="1">
                <a:solidFill>
                  <a:schemeClr val="bg1"/>
                </a:solidFill>
              </a:rPr>
              <a:t>compounds</a:t>
            </a:r>
            <a:r>
              <a:rPr lang="sv-SE" sz="1400" dirty="0">
                <a:solidFill>
                  <a:schemeClr val="bg1"/>
                </a:solidFill>
              </a:rPr>
              <a:t> to </a:t>
            </a:r>
            <a:r>
              <a:rPr lang="sv-SE" sz="1400" dirty="0" err="1">
                <a:solidFill>
                  <a:schemeClr val="bg1"/>
                </a:solidFill>
              </a:rPr>
              <a:t>analyze</a:t>
            </a:r>
            <a:endParaRPr lang="sv-SE" sz="1400" dirty="0">
              <a:solidFill>
                <a:schemeClr val="bg1"/>
              </a:solidFill>
            </a:endParaRPr>
          </a:p>
        </p:txBody>
      </p:sp>
      <p:sp>
        <p:nvSpPr>
          <p:cNvPr id="12" name="Oval 11"/>
          <p:cNvSpPr/>
          <p:nvPr/>
        </p:nvSpPr>
        <p:spPr bwMode="auto">
          <a:xfrm>
            <a:off x="7075779" y="2999837"/>
            <a:ext cx="1960711" cy="192766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err="1">
              <a:ln>
                <a:noFill/>
              </a:ln>
              <a:solidFill>
                <a:schemeClr val="bg1"/>
              </a:solidFill>
              <a:effectLst/>
              <a:latin typeface="Arial" charset="0"/>
            </a:endParaRPr>
          </a:p>
        </p:txBody>
      </p:sp>
      <p:sp>
        <p:nvSpPr>
          <p:cNvPr id="13" name="TextBox 12"/>
          <p:cNvSpPr txBox="1"/>
          <p:nvPr/>
        </p:nvSpPr>
        <p:spPr>
          <a:xfrm>
            <a:off x="7292323" y="3551504"/>
            <a:ext cx="1659363" cy="738664"/>
          </a:xfrm>
          <a:prstGeom prst="rect">
            <a:avLst/>
          </a:prstGeom>
          <a:noFill/>
        </p:spPr>
        <p:txBody>
          <a:bodyPr wrap="square" rtlCol="0">
            <a:spAutoFit/>
          </a:bodyPr>
          <a:lstStyle/>
          <a:p>
            <a:pPr algn="ctr"/>
            <a:r>
              <a:rPr lang="sv-SE" sz="1400" dirty="0" err="1">
                <a:solidFill>
                  <a:schemeClr val="bg1"/>
                </a:solidFill>
              </a:rPr>
              <a:t>Chemical</a:t>
            </a:r>
            <a:r>
              <a:rPr lang="sv-SE" sz="1400" dirty="0">
                <a:solidFill>
                  <a:schemeClr val="bg1"/>
                </a:solidFill>
              </a:rPr>
              <a:t> space</a:t>
            </a:r>
          </a:p>
          <a:p>
            <a:pPr algn="ctr"/>
            <a:endParaRPr lang="sv-SE" sz="1400" dirty="0">
              <a:solidFill>
                <a:schemeClr val="bg1"/>
              </a:solidFill>
            </a:endParaRPr>
          </a:p>
          <a:p>
            <a:pPr algn="ctr"/>
            <a:r>
              <a:rPr lang="sv-SE" sz="1400" dirty="0">
                <a:solidFill>
                  <a:schemeClr val="bg1"/>
                </a:solidFill>
              </a:rPr>
              <a:t>10</a:t>
            </a:r>
            <a:r>
              <a:rPr lang="sv-SE" sz="1400" baseline="30000" dirty="0">
                <a:solidFill>
                  <a:schemeClr val="bg1"/>
                </a:solidFill>
              </a:rPr>
              <a:t>60</a:t>
            </a:r>
            <a:r>
              <a:rPr lang="sv-SE" sz="1400" dirty="0">
                <a:solidFill>
                  <a:schemeClr val="bg1"/>
                </a:solidFill>
              </a:rPr>
              <a:t> ?</a:t>
            </a:r>
            <a:r>
              <a:rPr lang="sv-SE" sz="1400" baseline="30000" dirty="0">
                <a:solidFill>
                  <a:schemeClr val="bg1"/>
                </a:solidFill>
              </a:rPr>
              <a:t> </a:t>
            </a:r>
          </a:p>
        </p:txBody>
      </p:sp>
      <p:cxnSp>
        <p:nvCxnSpPr>
          <p:cNvPr id="15" name="Straight Connector 14"/>
          <p:cNvCxnSpPr/>
          <p:nvPr/>
        </p:nvCxnSpPr>
        <p:spPr bwMode="auto">
          <a:xfrm>
            <a:off x="7536118" y="2167139"/>
            <a:ext cx="348250" cy="133386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a:stCxn id="9" idx="0"/>
          </p:cNvCxnSpPr>
          <p:nvPr/>
        </p:nvCxnSpPr>
        <p:spPr bwMode="auto">
          <a:xfrm flipV="1">
            <a:off x="6291628" y="3513575"/>
            <a:ext cx="1592740" cy="153967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TextBox 19"/>
          <p:cNvSpPr txBox="1"/>
          <p:nvPr/>
        </p:nvSpPr>
        <p:spPr>
          <a:xfrm>
            <a:off x="1151236" y="5625649"/>
            <a:ext cx="7045518" cy="369332"/>
          </a:xfrm>
          <a:prstGeom prst="rect">
            <a:avLst/>
          </a:prstGeom>
          <a:noFill/>
        </p:spPr>
        <p:txBody>
          <a:bodyPr wrap="none" rtlCol="0">
            <a:spAutoFit/>
          </a:bodyPr>
          <a:lstStyle/>
          <a:p>
            <a:r>
              <a:rPr lang="sv-SE" dirty="0" err="1"/>
              <a:t>Out</a:t>
            </a:r>
            <a:r>
              <a:rPr lang="sv-SE" dirty="0"/>
              <a:t> </a:t>
            </a:r>
            <a:r>
              <a:rPr lang="sv-SE" dirty="0" err="1"/>
              <a:t>of</a:t>
            </a:r>
            <a:r>
              <a:rPr lang="sv-SE" dirty="0"/>
              <a:t> all </a:t>
            </a:r>
            <a:r>
              <a:rPr lang="sv-SE" dirty="0" err="1"/>
              <a:t>possible</a:t>
            </a:r>
            <a:r>
              <a:rPr lang="sv-SE" dirty="0"/>
              <a:t> </a:t>
            </a:r>
            <a:r>
              <a:rPr lang="sv-SE" dirty="0" err="1"/>
              <a:t>compounds</a:t>
            </a:r>
            <a:r>
              <a:rPr lang="sv-SE" dirty="0"/>
              <a:t> – </a:t>
            </a:r>
            <a:r>
              <a:rPr lang="sv-SE" dirty="0" err="1"/>
              <a:t>how</a:t>
            </a:r>
            <a:r>
              <a:rPr lang="sv-SE" dirty="0"/>
              <a:t> do </a:t>
            </a:r>
            <a:r>
              <a:rPr lang="sv-SE" dirty="0" err="1"/>
              <a:t>we</a:t>
            </a:r>
            <a:r>
              <a:rPr lang="sv-SE" dirty="0"/>
              <a:t> </a:t>
            </a:r>
            <a:r>
              <a:rPr lang="sv-SE" dirty="0" err="1"/>
              <a:t>find</a:t>
            </a:r>
            <a:r>
              <a:rPr lang="sv-SE" dirty="0"/>
              <a:t> the best </a:t>
            </a:r>
            <a:r>
              <a:rPr lang="sv-SE" dirty="0" err="1"/>
              <a:t>one</a:t>
            </a:r>
            <a:r>
              <a:rPr lang="sv-SE" dirty="0"/>
              <a:t>?</a:t>
            </a:r>
          </a:p>
        </p:txBody>
      </p:sp>
    </p:spTree>
    <p:extLst>
      <p:ext uri="{BB962C8B-B14F-4D97-AF65-F5344CB8AC3E}">
        <p14:creationId xmlns:p14="http://schemas.microsoft.com/office/powerpoint/2010/main" val="1226746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748D8EB-9301-403A-889B-E8DDB32CFF4A}" type="slidenum">
              <a:rPr lang="en-GB" smtClean="0"/>
              <a:pPr>
                <a:defRPr/>
              </a:pPr>
              <a:t>30</a:t>
            </a:fld>
            <a:endParaRPr lang="en-GB" dirty="0"/>
          </a:p>
        </p:txBody>
      </p:sp>
      <p:sp>
        <p:nvSpPr>
          <p:cNvPr id="3" name="Date Placeholder 2"/>
          <p:cNvSpPr>
            <a:spLocks noGrp="1"/>
          </p:cNvSpPr>
          <p:nvPr>
            <p:ph type="dt" sz="half" idx="11"/>
          </p:nvPr>
        </p:nvSpPr>
        <p:spPr/>
        <p:txBody>
          <a:bodyPr/>
          <a:lstStyle/>
          <a:p>
            <a:r>
              <a:rPr lang="en-US"/>
              <a:t>Author | 00 Month Year</a:t>
            </a:r>
            <a:endParaRPr lang="sv-SE"/>
          </a:p>
        </p:txBody>
      </p:sp>
      <p:sp>
        <p:nvSpPr>
          <p:cNvPr id="4" name="Footer Placeholder 3"/>
          <p:cNvSpPr>
            <a:spLocks noGrp="1"/>
          </p:cNvSpPr>
          <p:nvPr>
            <p:ph type="ftr" sz="quarter" idx="12"/>
          </p:nvPr>
        </p:nvSpPr>
        <p:spPr/>
        <p:txBody>
          <a:bodyPr/>
          <a:lstStyle/>
          <a:p>
            <a:r>
              <a:rPr lang="en-GB"/>
              <a:t>Set area descriptor | Sub level 1</a:t>
            </a:r>
            <a:endParaRPr lang="sv-SE" dirty="0"/>
          </a:p>
        </p:txBody>
      </p:sp>
      <p:sp>
        <p:nvSpPr>
          <p:cNvPr id="5" name="Title 4"/>
          <p:cNvSpPr>
            <a:spLocks noGrp="1"/>
          </p:cNvSpPr>
          <p:nvPr>
            <p:ph type="title" idx="4294967295"/>
          </p:nvPr>
        </p:nvSpPr>
        <p:spPr>
          <a:xfrm>
            <a:off x="251520" y="260648"/>
            <a:ext cx="8415338" cy="511200"/>
          </a:xfrm>
        </p:spPr>
        <p:txBody>
          <a:bodyPr/>
          <a:lstStyle/>
          <a:p>
            <a:pPr algn="ctr"/>
            <a:r>
              <a:rPr lang="sv-SE" dirty="0" err="1">
                <a:solidFill>
                  <a:schemeClr val="bg1"/>
                </a:solidFill>
              </a:rPr>
              <a:t>Acknowledgements</a:t>
            </a:r>
            <a:endParaRPr lang="sv-SE" dirty="0">
              <a:solidFill>
                <a:schemeClr val="bg1"/>
              </a:solidFill>
            </a:endParaRPr>
          </a:p>
        </p:txBody>
      </p:sp>
      <p:sp>
        <p:nvSpPr>
          <p:cNvPr id="6" name="TextBox 5"/>
          <p:cNvSpPr txBox="1"/>
          <p:nvPr/>
        </p:nvSpPr>
        <p:spPr>
          <a:xfrm>
            <a:off x="251520" y="1268760"/>
            <a:ext cx="8496944" cy="4708981"/>
          </a:xfrm>
          <a:prstGeom prst="rect">
            <a:avLst/>
          </a:prstGeom>
          <a:noFill/>
        </p:spPr>
        <p:txBody>
          <a:bodyPr wrap="square" rtlCol="0">
            <a:spAutoFit/>
          </a:bodyPr>
          <a:lstStyle/>
          <a:p>
            <a:r>
              <a:rPr lang="sv-SE" sz="2400" dirty="0">
                <a:solidFill>
                  <a:schemeClr val="bg1"/>
                </a:solidFill>
              </a:rPr>
              <a:t>Patrik Johansson - Discovery Sciences AstraZeneca</a:t>
            </a:r>
          </a:p>
          <a:p>
            <a:endParaRPr lang="sv-SE" sz="2400" dirty="0">
              <a:solidFill>
                <a:schemeClr val="bg1"/>
              </a:solidFill>
            </a:endParaRPr>
          </a:p>
          <a:p>
            <a:r>
              <a:rPr lang="sv-SE" sz="2400" dirty="0">
                <a:solidFill>
                  <a:schemeClr val="bg1"/>
                </a:solidFill>
              </a:rPr>
              <a:t>Stefan Geschwindner - Discovery Sciences AstraZeneca</a:t>
            </a:r>
          </a:p>
          <a:p>
            <a:endParaRPr lang="sv-SE" sz="2400" dirty="0">
              <a:solidFill>
                <a:schemeClr val="bg1"/>
              </a:solidFill>
            </a:endParaRPr>
          </a:p>
          <a:p>
            <a:r>
              <a:rPr lang="sv-SE" sz="2400" dirty="0">
                <a:solidFill>
                  <a:schemeClr val="bg1"/>
                </a:solidFill>
              </a:rPr>
              <a:t>Fredrik Bergström - CVMD AstraZeneca</a:t>
            </a:r>
          </a:p>
          <a:p>
            <a:endParaRPr lang="sv-SE" sz="2400" dirty="0">
              <a:solidFill>
                <a:schemeClr val="bg1"/>
              </a:solidFill>
            </a:endParaRPr>
          </a:p>
          <a:p>
            <a:r>
              <a:rPr lang="sv-SE" sz="2400" dirty="0">
                <a:solidFill>
                  <a:schemeClr val="bg1"/>
                </a:solidFill>
              </a:rPr>
              <a:t>ITC </a:t>
            </a:r>
            <a:r>
              <a:rPr lang="sv-SE" sz="2400" dirty="0" err="1">
                <a:solidFill>
                  <a:schemeClr val="bg1"/>
                </a:solidFill>
              </a:rPr>
              <a:t>Membrane</a:t>
            </a:r>
            <a:r>
              <a:rPr lang="sv-SE" sz="2400" dirty="0">
                <a:solidFill>
                  <a:schemeClr val="bg1"/>
                </a:solidFill>
              </a:rPr>
              <a:t> </a:t>
            </a:r>
            <a:r>
              <a:rPr lang="sv-SE" sz="2400" dirty="0" err="1">
                <a:solidFill>
                  <a:schemeClr val="bg1"/>
                </a:solidFill>
              </a:rPr>
              <a:t>project</a:t>
            </a:r>
            <a:r>
              <a:rPr lang="sv-SE" sz="2400" dirty="0">
                <a:solidFill>
                  <a:schemeClr val="bg1"/>
                </a:solidFill>
              </a:rPr>
              <a:t> X &amp; </a:t>
            </a:r>
            <a:r>
              <a:rPr lang="sv-SE" sz="2400" dirty="0" err="1">
                <a:solidFill>
                  <a:schemeClr val="bg1"/>
                </a:solidFill>
              </a:rPr>
              <a:t>BACE</a:t>
            </a:r>
            <a:r>
              <a:rPr lang="sv-SE" sz="2400" dirty="0">
                <a:solidFill>
                  <a:schemeClr val="bg1"/>
                </a:solidFill>
              </a:rPr>
              <a:t>: Per Hillertz; </a:t>
            </a:r>
            <a:r>
              <a:rPr lang="en-US" sz="2400" dirty="0">
                <a:solidFill>
                  <a:schemeClr val="bg1"/>
                </a:solidFill>
              </a:rPr>
              <a:t>Thrombin: Helena </a:t>
            </a:r>
            <a:r>
              <a:rPr lang="en-US" sz="2400" dirty="0" err="1">
                <a:solidFill>
                  <a:schemeClr val="bg1"/>
                </a:solidFill>
              </a:rPr>
              <a:t>Danielsson</a:t>
            </a:r>
            <a:r>
              <a:rPr lang="en-US" sz="2400" dirty="0">
                <a:solidFill>
                  <a:schemeClr val="bg1"/>
                </a:solidFill>
              </a:rPr>
              <a:t>, Johan </a:t>
            </a:r>
            <a:r>
              <a:rPr lang="en-US" sz="2400" dirty="0" err="1">
                <a:solidFill>
                  <a:schemeClr val="bg1"/>
                </a:solidFill>
              </a:rPr>
              <a:t>Winquist</a:t>
            </a:r>
            <a:r>
              <a:rPr lang="en-US" sz="2400" dirty="0">
                <a:solidFill>
                  <a:schemeClr val="bg1"/>
                </a:solidFill>
              </a:rPr>
              <a:t> (Uppsala University)</a:t>
            </a:r>
            <a:endParaRPr lang="sv-SE" sz="2400" dirty="0">
              <a:solidFill>
                <a:schemeClr val="bg1"/>
              </a:solidFill>
            </a:endParaRPr>
          </a:p>
          <a:p>
            <a:endParaRPr lang="sv-SE" sz="2400" dirty="0">
              <a:solidFill>
                <a:schemeClr val="bg1"/>
              </a:solidFill>
            </a:endParaRPr>
          </a:p>
          <a:p>
            <a:r>
              <a:rPr lang="sv-SE" sz="2400" dirty="0" err="1">
                <a:solidFill>
                  <a:schemeClr val="bg1"/>
                </a:solidFill>
              </a:rPr>
              <a:t>Numerous</a:t>
            </a:r>
            <a:r>
              <a:rPr lang="sv-SE" sz="2400" dirty="0">
                <a:solidFill>
                  <a:schemeClr val="bg1"/>
                </a:solidFill>
              </a:rPr>
              <a:t> </a:t>
            </a:r>
            <a:r>
              <a:rPr lang="sv-SE" sz="2400" dirty="0" err="1">
                <a:solidFill>
                  <a:schemeClr val="bg1"/>
                </a:solidFill>
              </a:rPr>
              <a:t>colleagues</a:t>
            </a:r>
            <a:r>
              <a:rPr lang="sv-SE" sz="2400" dirty="0">
                <a:solidFill>
                  <a:schemeClr val="bg1"/>
                </a:solidFill>
              </a:rPr>
              <a:t> from </a:t>
            </a:r>
            <a:r>
              <a:rPr lang="sv-SE" sz="2400" dirty="0" err="1">
                <a:solidFill>
                  <a:schemeClr val="bg1"/>
                </a:solidFill>
              </a:rPr>
              <a:t>projects</a:t>
            </a:r>
            <a:r>
              <a:rPr lang="sv-SE" sz="2400" dirty="0">
                <a:solidFill>
                  <a:schemeClr val="bg1"/>
                </a:solidFill>
              </a:rPr>
              <a:t> (FLAP,CDK5, </a:t>
            </a:r>
            <a:r>
              <a:rPr lang="sv-SE" sz="2400" dirty="0" err="1">
                <a:solidFill>
                  <a:schemeClr val="bg1"/>
                </a:solidFill>
              </a:rPr>
              <a:t>BACE</a:t>
            </a:r>
            <a:r>
              <a:rPr lang="sv-SE" sz="2400" dirty="0">
                <a:solidFill>
                  <a:schemeClr val="bg1"/>
                </a:solidFill>
              </a:rPr>
              <a:t>, </a:t>
            </a:r>
            <a:r>
              <a:rPr lang="sv-SE" sz="2400" dirty="0" err="1">
                <a:solidFill>
                  <a:schemeClr val="bg1"/>
                </a:solidFill>
              </a:rPr>
              <a:t>Thrombin</a:t>
            </a:r>
            <a:r>
              <a:rPr lang="sv-SE" sz="2400" dirty="0">
                <a:solidFill>
                  <a:schemeClr val="bg1"/>
                </a:solidFill>
              </a:rPr>
              <a:t>) (Mölndal, Wilmington, Södertälje </a:t>
            </a:r>
            <a:r>
              <a:rPr lang="sv-SE" sz="2400" dirty="0" err="1">
                <a:solidFill>
                  <a:schemeClr val="bg1"/>
                </a:solidFill>
              </a:rPr>
              <a:t>site</a:t>
            </a:r>
            <a:r>
              <a:rPr lang="sv-SE" sz="2400" dirty="0">
                <a:solidFill>
                  <a:schemeClr val="bg1"/>
                </a:solidFill>
              </a:rPr>
              <a:t>)</a:t>
            </a:r>
          </a:p>
          <a:p>
            <a:endParaRPr lang="sv-SE" dirty="0"/>
          </a:p>
          <a:p>
            <a:endParaRPr lang="sv-SE"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2000" r="-42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748D8EB-9301-403A-889B-E8DDB32CFF4A}" type="slidenum">
              <a:rPr lang="en-GB" smtClean="0"/>
              <a:pPr>
                <a:defRPr/>
              </a:pPr>
              <a:t>31</a:t>
            </a:fld>
            <a:endParaRPr lang="en-GB" dirty="0"/>
          </a:p>
        </p:txBody>
      </p:sp>
      <p:sp>
        <p:nvSpPr>
          <p:cNvPr id="3" name="Date Placeholder 2"/>
          <p:cNvSpPr>
            <a:spLocks noGrp="1"/>
          </p:cNvSpPr>
          <p:nvPr>
            <p:ph type="dt" sz="half" idx="11"/>
          </p:nvPr>
        </p:nvSpPr>
        <p:spPr/>
        <p:txBody>
          <a:bodyPr/>
          <a:lstStyle/>
          <a:p>
            <a:r>
              <a:rPr lang="en-US"/>
              <a:t>Author | 00 Month Year</a:t>
            </a:r>
            <a:endParaRPr lang="sv-SE"/>
          </a:p>
        </p:txBody>
      </p:sp>
      <p:sp>
        <p:nvSpPr>
          <p:cNvPr id="4" name="Footer Placeholder 3"/>
          <p:cNvSpPr>
            <a:spLocks noGrp="1"/>
          </p:cNvSpPr>
          <p:nvPr>
            <p:ph type="ftr" sz="quarter" idx="12"/>
          </p:nvPr>
        </p:nvSpPr>
        <p:spPr/>
        <p:txBody>
          <a:bodyPr/>
          <a:lstStyle/>
          <a:p>
            <a:r>
              <a:rPr lang="en-GB"/>
              <a:t>Set area descriptor | Sub level 1</a:t>
            </a:r>
            <a:endParaRPr lang="sv-SE" dirty="0"/>
          </a:p>
        </p:txBody>
      </p:sp>
      <p:sp>
        <p:nvSpPr>
          <p:cNvPr id="5" name="Title 4"/>
          <p:cNvSpPr>
            <a:spLocks noGrp="1"/>
          </p:cNvSpPr>
          <p:nvPr>
            <p:ph type="title" idx="4294967295"/>
          </p:nvPr>
        </p:nvSpPr>
        <p:spPr>
          <a:xfrm>
            <a:off x="107950" y="908720"/>
            <a:ext cx="8415338" cy="511200"/>
          </a:xfrm>
        </p:spPr>
        <p:txBody>
          <a:bodyPr/>
          <a:lstStyle/>
          <a:p>
            <a:pPr algn="ctr"/>
            <a:r>
              <a:rPr lang="sv-SE" sz="4400" dirty="0" err="1">
                <a:solidFill>
                  <a:schemeClr val="bg1"/>
                </a:solidFill>
              </a:rPr>
              <a:t>Thank</a:t>
            </a:r>
            <a:r>
              <a:rPr lang="sv-SE" sz="4400" dirty="0">
                <a:solidFill>
                  <a:schemeClr val="bg1"/>
                </a:solidFill>
              </a:rPr>
              <a:t> </a:t>
            </a:r>
            <a:r>
              <a:rPr lang="sv-SE" sz="4400" dirty="0" err="1">
                <a:solidFill>
                  <a:schemeClr val="bg1"/>
                </a:solidFill>
              </a:rPr>
              <a:t>you</a:t>
            </a:r>
            <a:r>
              <a:rPr lang="sv-SE" sz="4400" dirty="0">
                <a:solidFill>
                  <a:schemeClr val="bg1"/>
                </a:solidFill>
              </a:rPr>
              <a:t> for </a:t>
            </a:r>
            <a:r>
              <a:rPr lang="sv-SE" sz="4400" dirty="0" err="1">
                <a:solidFill>
                  <a:schemeClr val="bg1"/>
                </a:solidFill>
              </a:rPr>
              <a:t>listening</a:t>
            </a:r>
            <a:endParaRPr lang="sv-SE" sz="4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30188" y="152400"/>
            <a:ext cx="8013700" cy="461963"/>
          </a:xfrm>
        </p:spPr>
        <p:txBody>
          <a:bodyPr/>
          <a:lstStyle/>
          <a:p>
            <a:pPr eaLnBrk="1" hangingPunct="1"/>
            <a:r>
              <a:rPr lang="sv-SE" altLang="sv-SE" dirty="0"/>
              <a:t>An </a:t>
            </a:r>
            <a:r>
              <a:rPr lang="sv-SE" altLang="sv-SE" dirty="0" err="1"/>
              <a:t>industry</a:t>
            </a:r>
            <a:r>
              <a:rPr lang="sv-SE" altLang="sv-SE" dirty="0"/>
              <a:t> </a:t>
            </a:r>
            <a:r>
              <a:rPr lang="sv-SE" altLang="sv-SE" dirty="0" err="1"/>
              <a:t>of</a:t>
            </a:r>
            <a:r>
              <a:rPr lang="sv-SE" altLang="sv-SE" dirty="0"/>
              <a:t> </a:t>
            </a:r>
            <a:r>
              <a:rPr lang="sv-SE" altLang="sv-SE" dirty="0" err="1"/>
              <a:t>Metrics</a:t>
            </a:r>
            <a:endParaRPr lang="sv-SE" altLang="sv-SE" dirty="0"/>
          </a:p>
        </p:txBody>
      </p:sp>
      <p:sp>
        <p:nvSpPr>
          <p:cNvPr id="41987" name="TextBox 3"/>
          <p:cNvSpPr txBox="1">
            <a:spLocks noChangeArrowheads="1"/>
          </p:cNvSpPr>
          <p:nvPr/>
        </p:nvSpPr>
        <p:spPr bwMode="auto">
          <a:xfrm>
            <a:off x="4876800" y="2819400"/>
            <a:ext cx="403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sv-SE" altLang="sv-SE" sz="1400" dirty="0">
                <a:sym typeface="Wingdings" panose="05000000000000000000" pitchFamily="2" charset="2"/>
              </a:rPr>
              <a:t>LLE = pIC50 – </a:t>
            </a:r>
            <a:r>
              <a:rPr lang="sv-SE" altLang="sv-SE" sz="1400" dirty="0" err="1">
                <a:sym typeface="Wingdings" panose="05000000000000000000" pitchFamily="2" charset="2"/>
              </a:rPr>
              <a:t>LogD</a:t>
            </a:r>
            <a:r>
              <a:rPr lang="sv-SE" altLang="sv-SE" sz="1400" dirty="0">
                <a:sym typeface="Wingdings" panose="05000000000000000000" pitchFamily="2" charset="2"/>
              </a:rPr>
              <a:t> is </a:t>
            </a:r>
            <a:r>
              <a:rPr lang="sv-SE" altLang="sv-SE" sz="1400" dirty="0" err="1">
                <a:sym typeface="Wingdings" panose="05000000000000000000" pitchFamily="2" charset="2"/>
              </a:rPr>
              <a:t>one</a:t>
            </a:r>
            <a:r>
              <a:rPr lang="sv-SE" altLang="sv-SE" sz="1400" dirty="0">
                <a:sym typeface="Wingdings" panose="05000000000000000000" pitchFamily="2" charset="2"/>
              </a:rPr>
              <a:t> </a:t>
            </a:r>
            <a:r>
              <a:rPr lang="sv-SE" altLang="sv-SE" sz="1400" dirty="0" err="1">
                <a:sym typeface="Wingdings" panose="05000000000000000000" pitchFamily="2" charset="2"/>
              </a:rPr>
              <a:t>of</a:t>
            </a:r>
            <a:r>
              <a:rPr lang="sv-SE" altLang="sv-SE" sz="1400" dirty="0">
                <a:sym typeface="Wingdings" panose="05000000000000000000" pitchFamily="2" charset="2"/>
              </a:rPr>
              <a:t> the </a:t>
            </a:r>
            <a:r>
              <a:rPr lang="sv-SE" altLang="sv-SE" sz="1400" dirty="0" err="1">
                <a:sym typeface="Wingdings" panose="05000000000000000000" pitchFamily="2" charset="2"/>
              </a:rPr>
              <a:t>most</a:t>
            </a:r>
            <a:r>
              <a:rPr lang="sv-SE" altLang="sv-SE" sz="1400" dirty="0">
                <a:sym typeface="Wingdings" panose="05000000000000000000" pitchFamily="2" charset="2"/>
              </a:rPr>
              <a:t> common </a:t>
            </a:r>
            <a:r>
              <a:rPr lang="sv-SE" altLang="sv-SE" sz="1400" dirty="0" err="1">
                <a:sym typeface="Wingdings" panose="05000000000000000000" pitchFamily="2" charset="2"/>
              </a:rPr>
              <a:t>optimization</a:t>
            </a:r>
            <a:r>
              <a:rPr lang="sv-SE" altLang="sv-SE" sz="1400" dirty="0">
                <a:sym typeface="Wingdings" panose="05000000000000000000" pitchFamily="2" charset="2"/>
              </a:rPr>
              <a:t> parameters</a:t>
            </a:r>
          </a:p>
        </p:txBody>
      </p:sp>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5410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867400" y="1066800"/>
            <a:ext cx="3048000" cy="1200329"/>
          </a:xfrm>
          <a:prstGeom prst="rect">
            <a:avLst/>
          </a:prstGeom>
          <a:solidFill>
            <a:schemeClr val="bg1">
              <a:lumMod val="95000"/>
            </a:schemeClr>
          </a:solidFill>
        </p:spPr>
        <p:txBody>
          <a:bodyPr>
            <a:spAutoFit/>
          </a:bodyPr>
          <a:lstStyle/>
          <a:p>
            <a:pPr>
              <a:defRPr/>
            </a:pPr>
            <a:r>
              <a:rPr lang="sv-SE" sz="1200" dirty="0" err="1">
                <a:sym typeface="Wingdings" pitchFamily="2" charset="2"/>
              </a:rPr>
              <a:t>Many</a:t>
            </a:r>
            <a:r>
              <a:rPr lang="sv-SE" sz="1200" dirty="0">
                <a:sym typeface="Wingdings" pitchFamily="2" charset="2"/>
              </a:rPr>
              <a:t> </a:t>
            </a:r>
            <a:r>
              <a:rPr lang="sv-SE" sz="1200" dirty="0" err="1">
                <a:sym typeface="Wingdings" pitchFamily="2" charset="2"/>
              </a:rPr>
              <a:t>composite</a:t>
            </a:r>
            <a:r>
              <a:rPr lang="sv-SE" sz="1200" dirty="0">
                <a:sym typeface="Wingdings" pitchFamily="2" charset="2"/>
              </a:rPr>
              <a:t> parameters </a:t>
            </a:r>
            <a:r>
              <a:rPr lang="sv-SE" sz="1200" dirty="0" err="1">
                <a:sym typeface="Wingdings" pitchFamily="2" charset="2"/>
              </a:rPr>
              <a:t>proposed</a:t>
            </a:r>
            <a:r>
              <a:rPr lang="sv-SE" sz="1200" dirty="0">
                <a:sym typeface="Wingdings" pitchFamily="2" charset="2"/>
              </a:rPr>
              <a:t>  to </a:t>
            </a:r>
            <a:r>
              <a:rPr lang="sv-SE" sz="1200" dirty="0" err="1">
                <a:sym typeface="Wingdings" pitchFamily="2" charset="2"/>
              </a:rPr>
              <a:t>combine</a:t>
            </a:r>
            <a:r>
              <a:rPr lang="sv-SE" sz="1200" dirty="0">
                <a:sym typeface="Wingdings" pitchFamily="2" charset="2"/>
              </a:rPr>
              <a:t> different </a:t>
            </a:r>
            <a:r>
              <a:rPr lang="sv-SE" sz="1200" dirty="0" err="1">
                <a:sym typeface="Wingdings" pitchFamily="2" charset="2"/>
              </a:rPr>
              <a:t>optimization</a:t>
            </a:r>
            <a:r>
              <a:rPr lang="sv-SE" sz="1200" dirty="0">
                <a:sym typeface="Wingdings" pitchFamily="2" charset="2"/>
              </a:rPr>
              <a:t> </a:t>
            </a:r>
            <a:r>
              <a:rPr lang="sv-SE" sz="1200" dirty="0" err="1">
                <a:sym typeface="Wingdings" pitchFamily="2" charset="2"/>
              </a:rPr>
              <a:t>aspects</a:t>
            </a:r>
            <a:r>
              <a:rPr lang="sv-SE" sz="1200" dirty="0">
                <a:sym typeface="Wingdings" pitchFamily="2" charset="2"/>
              </a:rPr>
              <a:t> </a:t>
            </a:r>
          </a:p>
          <a:p>
            <a:pPr>
              <a:defRPr/>
            </a:pPr>
            <a:endParaRPr lang="sv-SE" sz="1200" dirty="0">
              <a:sym typeface="Wingdings" pitchFamily="2" charset="2"/>
            </a:endParaRPr>
          </a:p>
          <a:p>
            <a:pPr>
              <a:defRPr/>
            </a:pPr>
            <a:r>
              <a:rPr lang="sv-SE" sz="1200" dirty="0"/>
              <a:t>Ideal </a:t>
            </a:r>
            <a:r>
              <a:rPr lang="sv-SE" sz="1200" dirty="0" err="1"/>
              <a:t>values</a:t>
            </a:r>
            <a:r>
              <a:rPr lang="sv-SE" sz="1200" dirty="0"/>
              <a:t> </a:t>
            </a:r>
            <a:r>
              <a:rPr lang="sv-SE" sz="1200" dirty="0" err="1"/>
              <a:t>should</a:t>
            </a:r>
            <a:r>
              <a:rPr lang="sv-SE" sz="1200" dirty="0"/>
              <a:t> in general be taken </a:t>
            </a:r>
            <a:r>
              <a:rPr lang="sv-SE" sz="1200" dirty="0" err="1"/>
              <a:t>lightly</a:t>
            </a:r>
            <a:r>
              <a:rPr lang="sv-SE" sz="1200" dirty="0"/>
              <a:t> in </a:t>
            </a:r>
            <a:r>
              <a:rPr lang="sv-SE" sz="1200" dirty="0" err="1"/>
              <a:t>particular</a:t>
            </a:r>
            <a:r>
              <a:rPr lang="sv-SE" sz="1200" dirty="0"/>
              <a:t> </a:t>
            </a:r>
            <a:r>
              <a:rPr lang="sv-SE" sz="1200" dirty="0" err="1"/>
              <a:t>when</a:t>
            </a:r>
            <a:r>
              <a:rPr lang="sv-SE" sz="1200" dirty="0"/>
              <a:t> </a:t>
            </a:r>
            <a:r>
              <a:rPr lang="sv-SE" sz="1200" dirty="0" err="1"/>
              <a:t>using</a:t>
            </a:r>
            <a:r>
              <a:rPr lang="sv-SE" sz="1200" dirty="0"/>
              <a:t> EC50 </a:t>
            </a:r>
          </a:p>
        </p:txBody>
      </p:sp>
      <p:sp>
        <p:nvSpPr>
          <p:cNvPr id="41990" name="TextBox 7"/>
          <p:cNvSpPr txBox="1">
            <a:spLocks noChangeArrowheads="1"/>
          </p:cNvSpPr>
          <p:nvPr/>
        </p:nvSpPr>
        <p:spPr bwMode="auto">
          <a:xfrm>
            <a:off x="228600" y="2514600"/>
            <a:ext cx="2976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sv-SE" altLang="sv-SE" sz="1200" i="1"/>
              <a:t>Graham Smith Prog. In Med. Chem 2009</a:t>
            </a:r>
          </a:p>
        </p:txBody>
      </p:sp>
      <p:pic>
        <p:nvPicPr>
          <p:cNvPr id="41991" name="Picture 8" descr="Viz1.jp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0" y="2997200"/>
            <a:ext cx="47625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9" descr="Leg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5181600"/>
            <a:ext cx="35718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905000" y="3048000"/>
            <a:ext cx="708025" cy="307975"/>
          </a:xfrm>
          <a:prstGeom prst="rect">
            <a:avLst/>
          </a:prstGeom>
          <a:solidFill>
            <a:schemeClr val="bg1">
              <a:lumMod val="95000"/>
            </a:schemeClr>
          </a:solidFill>
        </p:spPr>
        <p:txBody>
          <a:bodyPr wrap="none">
            <a:spAutoFit/>
          </a:bodyPr>
          <a:lstStyle/>
          <a:p>
            <a:pPr>
              <a:defRPr/>
            </a:pPr>
            <a:r>
              <a:rPr lang="sv-SE" sz="1400" dirty="0"/>
              <a:t>LLE=5</a:t>
            </a:r>
          </a:p>
        </p:txBody>
      </p:sp>
      <p:cxnSp>
        <p:nvCxnSpPr>
          <p:cNvPr id="41994" name="Straight Arrow Connector 12"/>
          <p:cNvCxnSpPr>
            <a:cxnSpLocks noChangeShapeType="1"/>
          </p:cNvCxnSpPr>
          <p:nvPr/>
        </p:nvCxnSpPr>
        <p:spPr bwMode="auto">
          <a:xfrm>
            <a:off x="2590800" y="3124200"/>
            <a:ext cx="2286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4" name="TextBox 13"/>
          <p:cNvSpPr txBox="1"/>
          <p:nvPr/>
        </p:nvSpPr>
        <p:spPr>
          <a:xfrm>
            <a:off x="3200400" y="5257800"/>
            <a:ext cx="708025" cy="307975"/>
          </a:xfrm>
          <a:prstGeom prst="rect">
            <a:avLst/>
          </a:prstGeom>
          <a:solidFill>
            <a:schemeClr val="bg1">
              <a:lumMod val="95000"/>
            </a:schemeClr>
          </a:solidFill>
        </p:spPr>
        <p:txBody>
          <a:bodyPr wrap="none">
            <a:spAutoFit/>
          </a:bodyPr>
          <a:lstStyle/>
          <a:p>
            <a:pPr>
              <a:defRPr/>
            </a:pPr>
            <a:r>
              <a:rPr lang="sv-SE" sz="1400" dirty="0"/>
              <a:t>LLE=0</a:t>
            </a:r>
          </a:p>
        </p:txBody>
      </p:sp>
      <p:cxnSp>
        <p:nvCxnSpPr>
          <p:cNvPr id="41996" name="Straight Arrow Connector 14"/>
          <p:cNvCxnSpPr>
            <a:cxnSpLocks noChangeShapeType="1"/>
          </p:cNvCxnSpPr>
          <p:nvPr/>
        </p:nvCxnSpPr>
        <p:spPr bwMode="auto">
          <a:xfrm>
            <a:off x="3886200" y="5334000"/>
            <a:ext cx="3048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 name="TextBox 12"/>
          <p:cNvSpPr txBox="1"/>
          <p:nvPr/>
        </p:nvSpPr>
        <p:spPr>
          <a:xfrm>
            <a:off x="685800" y="4114800"/>
            <a:ext cx="7543800" cy="1200150"/>
          </a:xfrm>
          <a:prstGeom prst="rect">
            <a:avLst/>
          </a:prstGeom>
          <a:solidFill>
            <a:schemeClr val="bg1">
              <a:lumMod val="95000"/>
            </a:schemeClr>
          </a:solidFill>
        </p:spPr>
        <p:txBody>
          <a:bodyPr>
            <a:spAutoFit/>
          </a:bodyPr>
          <a:lstStyle/>
          <a:p>
            <a:pPr>
              <a:defRPr/>
            </a:pPr>
            <a:r>
              <a:rPr lang="sv-SE" dirty="0"/>
              <a:t>Parameters </a:t>
            </a:r>
            <a:r>
              <a:rPr lang="sv-SE" dirty="0" err="1"/>
              <a:t>guiding</a:t>
            </a:r>
            <a:r>
              <a:rPr lang="sv-SE" dirty="0"/>
              <a:t> </a:t>
            </a:r>
            <a:r>
              <a:rPr lang="sv-SE" dirty="0" err="1"/>
              <a:t>drug</a:t>
            </a:r>
            <a:r>
              <a:rPr lang="sv-SE" dirty="0"/>
              <a:t> </a:t>
            </a:r>
            <a:r>
              <a:rPr lang="sv-SE" dirty="0" err="1"/>
              <a:t>discovery</a:t>
            </a:r>
            <a:r>
              <a:rPr lang="sv-SE" dirty="0"/>
              <a:t> </a:t>
            </a:r>
            <a:r>
              <a:rPr lang="sv-SE" dirty="0" err="1"/>
              <a:t>projects</a:t>
            </a:r>
            <a:r>
              <a:rPr lang="sv-SE" dirty="0"/>
              <a:t> </a:t>
            </a:r>
            <a:r>
              <a:rPr lang="sv-SE" dirty="0" err="1"/>
              <a:t>should</a:t>
            </a:r>
            <a:r>
              <a:rPr lang="sv-SE" dirty="0"/>
              <a:t> </a:t>
            </a:r>
            <a:r>
              <a:rPr lang="sv-SE" dirty="0" err="1"/>
              <a:t>have</a:t>
            </a:r>
            <a:r>
              <a:rPr lang="sv-SE" dirty="0"/>
              <a:t> a </a:t>
            </a:r>
            <a:r>
              <a:rPr lang="sv-SE" dirty="0" err="1"/>
              <a:t>clear</a:t>
            </a:r>
            <a:r>
              <a:rPr lang="sv-SE" dirty="0"/>
              <a:t> </a:t>
            </a:r>
            <a:r>
              <a:rPr lang="sv-SE" dirty="0" err="1"/>
              <a:t>purpose</a:t>
            </a:r>
            <a:r>
              <a:rPr lang="sv-SE" dirty="0"/>
              <a:t> </a:t>
            </a:r>
            <a:r>
              <a:rPr lang="sv-SE" dirty="0" err="1"/>
              <a:t>based</a:t>
            </a:r>
            <a:r>
              <a:rPr lang="sv-SE" dirty="0"/>
              <a:t> on sound </a:t>
            </a:r>
            <a:r>
              <a:rPr lang="sv-SE" dirty="0" err="1"/>
              <a:t>scientific</a:t>
            </a:r>
            <a:r>
              <a:rPr lang="sv-SE" dirty="0"/>
              <a:t> arguments – not just </a:t>
            </a:r>
            <a:r>
              <a:rPr lang="sv-SE" dirty="0" err="1"/>
              <a:t>being</a:t>
            </a:r>
            <a:r>
              <a:rPr lang="sv-SE" dirty="0"/>
              <a:t> easy to </a:t>
            </a:r>
            <a:r>
              <a:rPr lang="sv-SE" dirty="0" err="1"/>
              <a:t>calculate/measure</a:t>
            </a:r>
            <a:endParaRPr lang="sv-SE" dirty="0"/>
          </a:p>
          <a:p>
            <a:pPr>
              <a:defRPr/>
            </a:pPr>
            <a:endParaRPr lang="sv-SE" dirty="0"/>
          </a:p>
        </p:txBody>
      </p:sp>
    </p:spTree>
    <p:extLst>
      <p:ext uri="{BB962C8B-B14F-4D97-AF65-F5344CB8AC3E}">
        <p14:creationId xmlns:p14="http://schemas.microsoft.com/office/powerpoint/2010/main" val="3611061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e-hsl-usr101\kbmf857$\TALKS\PNAS_COV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4891088" cy="5029200"/>
          </a:xfrm>
          <a:prstGeom prst="rect">
            <a:avLst/>
          </a:prstGeom>
          <a:noFill/>
          <a:extLst>
            <a:ext uri="{909E8E84-426E-40DD-AFC4-6F175D3DCCD1}">
              <a14:hiddenFill xmlns:a14="http://schemas.microsoft.com/office/drawing/2010/main">
                <a:solidFill>
                  <a:srgbClr val="FFFFFF"/>
                </a:solidFill>
              </a14:hiddenFill>
            </a:ext>
          </a:extLst>
        </p:spPr>
      </p:pic>
      <p:sp>
        <p:nvSpPr>
          <p:cNvPr id="31747" name="Rectangle 3"/>
          <p:cNvSpPr>
            <a:spLocks noChangeArrowheads="1"/>
          </p:cNvSpPr>
          <p:nvPr/>
        </p:nvSpPr>
        <p:spPr bwMode="auto">
          <a:xfrm>
            <a:off x="5465409" y="1357825"/>
            <a:ext cx="329759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sv-SE" sz="1600" dirty="0"/>
              <a:t>water mediated contacts of absolute importance for folding predictions</a:t>
            </a:r>
          </a:p>
          <a:p>
            <a:pPr eaLnBrk="1" hangingPunct="1"/>
            <a:endParaRPr lang="en-GB" altLang="sv-SE" sz="1600" dirty="0"/>
          </a:p>
          <a:p>
            <a:pPr eaLnBrk="1" hangingPunct="1"/>
            <a:endParaRPr lang="en-GB" altLang="sv-SE" sz="1600" dirty="0"/>
          </a:p>
          <a:p>
            <a:pPr eaLnBrk="1" hangingPunct="1"/>
            <a:r>
              <a:rPr lang="en-GB" altLang="sv-SE" sz="1600" dirty="0"/>
              <a:t>Interactions generated using experimental X-ray structures of protein-protein complexes</a:t>
            </a:r>
          </a:p>
          <a:p>
            <a:pPr eaLnBrk="1" hangingPunct="1"/>
            <a:endParaRPr lang="en-GB" altLang="sv-SE" sz="1600" dirty="0"/>
          </a:p>
          <a:p>
            <a:pPr eaLnBrk="1" hangingPunct="1"/>
            <a:endParaRPr lang="en-GB" altLang="sv-SE" sz="1600" dirty="0"/>
          </a:p>
          <a:p>
            <a:pPr eaLnBrk="1" hangingPunct="1"/>
            <a:endParaRPr lang="en-GB" altLang="sv-SE" sz="1600" dirty="0"/>
          </a:p>
          <a:p>
            <a:pPr eaLnBrk="1" hangingPunct="1"/>
            <a:r>
              <a:rPr lang="en-GB" altLang="sv-SE" sz="1600" dirty="0"/>
              <a:t>Of absolute importance for the success of knowledge-based properties is the generation of a decoy set </a:t>
            </a:r>
            <a:r>
              <a:rPr lang="en-GB" altLang="sv-SE" sz="1600" dirty="0">
                <a:sym typeface="Wingdings" panose="05000000000000000000" pitchFamily="2" charset="2"/>
              </a:rPr>
              <a:t> normalization</a:t>
            </a:r>
            <a:endParaRPr lang="en-GB" altLang="sv-SE" sz="1600" dirty="0"/>
          </a:p>
        </p:txBody>
      </p:sp>
      <p:sp>
        <p:nvSpPr>
          <p:cNvPr id="31748" name="Rectangle 4"/>
          <p:cNvSpPr>
            <a:spLocks noChangeArrowheads="1"/>
          </p:cNvSpPr>
          <p:nvPr/>
        </p:nvSpPr>
        <p:spPr bwMode="auto">
          <a:xfrm>
            <a:off x="304800" y="6400800"/>
            <a:ext cx="43009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sv-SE" sz="1400" dirty="0">
                <a:solidFill>
                  <a:schemeClr val="tx2"/>
                </a:solidFill>
                <a:latin typeface="Times New Roman" panose="02020603050405020304" pitchFamily="18" charset="0"/>
              </a:rPr>
              <a:t>Ulander/Papoian/</a:t>
            </a:r>
            <a:r>
              <a:rPr lang="en-GB" altLang="sv-SE" sz="1400" dirty="0" err="1">
                <a:solidFill>
                  <a:schemeClr val="tx2"/>
                </a:solidFill>
                <a:latin typeface="Times New Roman" panose="02020603050405020304" pitchFamily="18" charset="0"/>
              </a:rPr>
              <a:t>Wolynes</a:t>
            </a:r>
            <a:r>
              <a:rPr lang="en-GB" altLang="sv-SE" sz="1400" dirty="0">
                <a:solidFill>
                  <a:schemeClr val="tx2"/>
                </a:solidFill>
                <a:latin typeface="Times New Roman" panose="02020603050405020304" pitchFamily="18" charset="0"/>
              </a:rPr>
              <a:t> PNAS 2004 101: 3352-3357</a:t>
            </a:r>
          </a:p>
        </p:txBody>
      </p:sp>
      <p:sp>
        <p:nvSpPr>
          <p:cNvPr id="31750" name="Rectangle 6"/>
          <p:cNvSpPr>
            <a:spLocks noGrp="1" noChangeArrowheads="1"/>
          </p:cNvSpPr>
          <p:nvPr>
            <p:ph type="title" idx="4294967295"/>
          </p:nvPr>
        </p:nvSpPr>
        <p:spPr>
          <a:xfrm>
            <a:off x="152400" y="0"/>
            <a:ext cx="8825469" cy="1079500"/>
          </a:xfrm>
        </p:spPr>
        <p:txBody>
          <a:bodyPr/>
          <a:lstStyle/>
          <a:p>
            <a:r>
              <a:rPr lang="sv-SE" altLang="sv-SE" dirty="0" err="1"/>
              <a:t>Machine-learning</a:t>
            </a:r>
            <a:r>
              <a:rPr lang="sv-SE" altLang="sv-SE" dirty="0"/>
              <a:t> for Water </a:t>
            </a:r>
            <a:r>
              <a:rPr lang="sv-SE" altLang="sv-SE" dirty="0" err="1"/>
              <a:t>mediated</a:t>
            </a:r>
            <a:r>
              <a:rPr lang="sv-SE" altLang="sv-SE" dirty="0"/>
              <a:t> </a:t>
            </a:r>
            <a:r>
              <a:rPr lang="sv-SE" altLang="sv-SE" dirty="0" err="1"/>
              <a:t>interactions</a:t>
            </a:r>
            <a:r>
              <a:rPr lang="sv-SE" altLang="sv-SE" dirty="0"/>
              <a:t> led to </a:t>
            </a:r>
            <a:r>
              <a:rPr lang="sv-SE" altLang="sv-SE" dirty="0" err="1"/>
              <a:t>large</a:t>
            </a:r>
            <a:r>
              <a:rPr lang="sv-SE" altLang="sv-SE" dirty="0"/>
              <a:t> </a:t>
            </a:r>
            <a:r>
              <a:rPr lang="sv-SE" altLang="sv-SE" dirty="0" err="1"/>
              <a:t>performance</a:t>
            </a:r>
            <a:r>
              <a:rPr lang="sv-SE" altLang="sv-SE" dirty="0"/>
              <a:t> </a:t>
            </a:r>
            <a:r>
              <a:rPr lang="sv-SE" altLang="sv-SE" dirty="0" err="1"/>
              <a:t>increase</a:t>
            </a:r>
            <a:r>
              <a:rPr lang="sv-SE" altLang="sv-SE" dirty="0"/>
              <a:t> in protein </a:t>
            </a:r>
            <a:r>
              <a:rPr lang="sv-SE" altLang="sv-SE" dirty="0" err="1"/>
              <a:t>folding</a:t>
            </a:r>
            <a:r>
              <a:rPr lang="sv-SE" altLang="sv-SE" dirty="0"/>
              <a:t> </a:t>
            </a:r>
            <a:r>
              <a:rPr lang="sv-SE" altLang="sv-SE" dirty="0" err="1"/>
              <a:t>predictions</a:t>
            </a:r>
            <a:endParaRPr lang="en-GB" altLang="sv-SE" dirty="0"/>
          </a:p>
        </p:txBody>
      </p:sp>
    </p:spTree>
    <p:extLst>
      <p:ext uri="{BB962C8B-B14F-4D97-AF65-F5344CB8AC3E}">
        <p14:creationId xmlns:p14="http://schemas.microsoft.com/office/powerpoint/2010/main" val="4200223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174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Footer Placeholder 3"/>
          <p:cNvSpPr>
            <a:spLocks noGrp="1"/>
          </p:cNvSpPr>
          <p:nvPr>
            <p:ph type="ftr" sz="quarter" idx="12"/>
          </p:nvPr>
        </p:nvSpPr>
        <p:spPr bwMode="auto">
          <a:xfrm>
            <a:off x="4038600" y="6400800"/>
            <a:ext cx="4320000" cy="244800"/>
          </a:xfrm>
          <a:ln>
            <a:miter lim="800000"/>
            <a:headEnd/>
            <a:tailEnd/>
          </a:ln>
        </p:spPr>
        <p:txBody>
          <a:bodyPr wrap="square" numCol="1" anchorCtr="0" compatLnSpc="1">
            <a:prstTxWarp prst="textNoShape">
              <a:avLst/>
            </a:prstTxWarp>
          </a:bodyPr>
          <a:lstStyle/>
          <a:p>
            <a:pPr>
              <a:defRPr/>
            </a:pPr>
            <a:r>
              <a:rPr lang="en-GB"/>
              <a:t>Set area descriptor | Sub level 1</a:t>
            </a:r>
            <a:endParaRPr lang="sv-SE"/>
          </a:p>
        </p:txBody>
      </p:sp>
      <p:sp>
        <p:nvSpPr>
          <p:cNvPr id="1036" name="Title 6"/>
          <p:cNvSpPr>
            <a:spLocks noGrp="1"/>
          </p:cNvSpPr>
          <p:nvPr>
            <p:ph type="title" idx="4294967295"/>
          </p:nvPr>
        </p:nvSpPr>
        <p:spPr>
          <a:xfrm>
            <a:off x="168050" y="110678"/>
            <a:ext cx="8735889" cy="511200"/>
          </a:xfrm>
        </p:spPr>
        <p:txBody>
          <a:bodyPr/>
          <a:lstStyle/>
          <a:p>
            <a:pPr algn="ctr"/>
            <a:r>
              <a:rPr lang="sv-SE" dirty="0" err="1">
                <a:latin typeface="Arial" charset="0"/>
                <a:cs typeface="Arial" charset="0"/>
              </a:rPr>
              <a:t>Early</a:t>
            </a:r>
            <a:r>
              <a:rPr lang="sv-SE" dirty="0">
                <a:latin typeface="Arial" charset="0"/>
                <a:cs typeface="Arial" charset="0"/>
              </a:rPr>
              <a:t> </a:t>
            </a:r>
            <a:r>
              <a:rPr lang="sv-SE" dirty="0" err="1">
                <a:latin typeface="Arial" charset="0"/>
                <a:cs typeface="Arial" charset="0"/>
              </a:rPr>
              <a:t>dose</a:t>
            </a:r>
            <a:r>
              <a:rPr lang="sv-SE" dirty="0">
                <a:latin typeface="Arial" charset="0"/>
                <a:cs typeface="Arial" charset="0"/>
              </a:rPr>
              <a:t> </a:t>
            </a:r>
            <a:r>
              <a:rPr lang="sv-SE" dirty="0" err="1">
                <a:latin typeface="Arial" charset="0"/>
                <a:cs typeface="Arial" charset="0"/>
              </a:rPr>
              <a:t>prediction</a:t>
            </a:r>
            <a:r>
              <a:rPr lang="sv-SE" dirty="0">
                <a:latin typeface="Arial" charset="0"/>
                <a:cs typeface="Arial" charset="0"/>
              </a:rPr>
              <a:t> – the </a:t>
            </a:r>
            <a:r>
              <a:rPr lang="sv-SE" dirty="0" err="1">
                <a:latin typeface="Arial" charset="0"/>
                <a:cs typeface="Arial" charset="0"/>
              </a:rPr>
              <a:t>importance</a:t>
            </a:r>
            <a:r>
              <a:rPr lang="sv-SE" dirty="0">
                <a:latin typeface="Arial" charset="0"/>
                <a:cs typeface="Arial" charset="0"/>
              </a:rPr>
              <a:t> </a:t>
            </a:r>
            <a:r>
              <a:rPr lang="sv-SE" dirty="0" err="1">
                <a:latin typeface="Arial" charset="0"/>
                <a:cs typeface="Arial" charset="0"/>
              </a:rPr>
              <a:t>of</a:t>
            </a:r>
            <a:r>
              <a:rPr lang="sv-SE" dirty="0">
                <a:latin typeface="Arial" charset="0"/>
                <a:cs typeface="Arial" charset="0"/>
              </a:rPr>
              <a:t> </a:t>
            </a:r>
            <a:r>
              <a:rPr lang="sv-SE" dirty="0" err="1">
                <a:latin typeface="Arial" charset="0"/>
                <a:cs typeface="Arial" charset="0"/>
              </a:rPr>
              <a:t>specificity</a:t>
            </a:r>
            <a:br>
              <a:rPr lang="sv-SE" dirty="0">
                <a:latin typeface="Arial" charset="0"/>
                <a:cs typeface="Arial" charset="0"/>
              </a:rPr>
            </a:br>
            <a:endParaRPr lang="sv-SE" dirty="0">
              <a:latin typeface="Arial" charset="0"/>
              <a:cs typeface="Arial" charset="0"/>
            </a:endParaRPr>
          </a:p>
        </p:txBody>
      </p:sp>
      <p:graphicFrame>
        <p:nvGraphicFramePr>
          <p:cNvPr id="103432" name="Object 8"/>
          <p:cNvGraphicFramePr>
            <a:graphicFrameLocks noChangeAspect="1"/>
          </p:cNvGraphicFramePr>
          <p:nvPr>
            <p:extLst/>
          </p:nvPr>
        </p:nvGraphicFramePr>
        <p:xfrm>
          <a:off x="2428446" y="3867100"/>
          <a:ext cx="3938587" cy="933450"/>
        </p:xfrm>
        <a:graphic>
          <a:graphicData uri="http://schemas.openxmlformats.org/presentationml/2006/ole">
            <mc:AlternateContent xmlns:mc="http://schemas.openxmlformats.org/markup-compatibility/2006">
              <mc:Choice xmlns:v="urn:schemas-microsoft-com:vml" Requires="v">
                <p:oleObj spid="_x0000_s1045" name="Equation" r:id="rId4" imgW="1663560" imgH="393480" progId="Equation.3">
                  <p:embed/>
                </p:oleObj>
              </mc:Choice>
              <mc:Fallback>
                <p:oleObj name="Equation" r:id="rId4" imgW="1663560" imgH="393480" progId="Equation.3">
                  <p:embed/>
                  <p:pic>
                    <p:nvPicPr>
                      <p:cNvPr id="103432" name="Object 8"/>
                      <p:cNvPicPr>
                        <a:picLocks noChangeAspect="1" noChangeArrowheads="1"/>
                      </p:cNvPicPr>
                      <p:nvPr/>
                    </p:nvPicPr>
                    <p:blipFill>
                      <a:blip r:embed="rId5"/>
                      <a:srcRect/>
                      <a:stretch>
                        <a:fillRect/>
                      </a:stretch>
                    </p:blipFill>
                    <p:spPr bwMode="auto">
                      <a:xfrm>
                        <a:off x="2428446" y="3867100"/>
                        <a:ext cx="3938587" cy="933450"/>
                      </a:xfrm>
                      <a:prstGeom prst="rect">
                        <a:avLst/>
                      </a:prstGeom>
                      <a:noFill/>
                    </p:spPr>
                  </p:pic>
                </p:oleObj>
              </mc:Fallback>
            </mc:AlternateContent>
          </a:graphicData>
        </a:graphic>
      </p:graphicFrame>
      <p:sp>
        <p:nvSpPr>
          <p:cNvPr id="5" name="TextBox 4"/>
          <p:cNvSpPr txBox="1"/>
          <p:nvPr/>
        </p:nvSpPr>
        <p:spPr>
          <a:xfrm>
            <a:off x="742029" y="1032074"/>
            <a:ext cx="7848872" cy="1200329"/>
          </a:xfrm>
          <a:prstGeom prst="rect">
            <a:avLst/>
          </a:prstGeom>
          <a:noFill/>
        </p:spPr>
        <p:txBody>
          <a:bodyPr wrap="square" rtlCol="0">
            <a:spAutoFit/>
          </a:bodyPr>
          <a:lstStyle/>
          <a:p>
            <a:pPr algn="ctr"/>
            <a:r>
              <a:rPr lang="sv-SE" dirty="0" err="1"/>
              <a:t>Low</a:t>
            </a:r>
            <a:r>
              <a:rPr lang="sv-SE" dirty="0"/>
              <a:t> </a:t>
            </a:r>
            <a:r>
              <a:rPr lang="sv-SE" dirty="0" err="1"/>
              <a:t>dose</a:t>
            </a:r>
            <a:r>
              <a:rPr lang="sv-SE" dirty="0"/>
              <a:t> is a </a:t>
            </a:r>
            <a:r>
              <a:rPr lang="sv-SE" dirty="0" err="1"/>
              <a:t>key</a:t>
            </a:r>
            <a:r>
              <a:rPr lang="sv-SE" dirty="0"/>
              <a:t> </a:t>
            </a:r>
            <a:r>
              <a:rPr lang="sv-SE" dirty="0" err="1"/>
              <a:t>optimization</a:t>
            </a:r>
            <a:r>
              <a:rPr lang="sv-SE" dirty="0"/>
              <a:t> parameter in </a:t>
            </a:r>
            <a:r>
              <a:rPr lang="sv-SE" dirty="0" err="1"/>
              <a:t>compound</a:t>
            </a:r>
            <a:r>
              <a:rPr lang="sv-SE" dirty="0"/>
              <a:t> design</a:t>
            </a:r>
          </a:p>
          <a:p>
            <a:endParaRPr lang="sv-SE" dirty="0"/>
          </a:p>
          <a:p>
            <a:pPr algn="ctr"/>
            <a:r>
              <a:rPr lang="sv-SE" dirty="0" err="1"/>
              <a:t>Safety</a:t>
            </a:r>
            <a:r>
              <a:rPr lang="sv-SE" dirty="0"/>
              <a:t>		</a:t>
            </a:r>
            <a:r>
              <a:rPr lang="sv-SE" dirty="0" err="1"/>
              <a:t>Cost</a:t>
            </a:r>
            <a:r>
              <a:rPr lang="sv-SE" dirty="0"/>
              <a:t> </a:t>
            </a:r>
            <a:r>
              <a:rPr lang="sv-SE" dirty="0" err="1"/>
              <a:t>of</a:t>
            </a:r>
            <a:r>
              <a:rPr lang="sv-SE" dirty="0"/>
              <a:t> </a:t>
            </a:r>
            <a:r>
              <a:rPr lang="sv-SE" dirty="0" err="1"/>
              <a:t>goods</a:t>
            </a:r>
            <a:r>
              <a:rPr lang="sv-SE" dirty="0"/>
              <a:t>		Patient </a:t>
            </a:r>
            <a:r>
              <a:rPr lang="sv-SE" dirty="0" err="1"/>
              <a:t>compliance</a:t>
            </a:r>
            <a:endParaRPr lang="sv-SE" dirty="0"/>
          </a:p>
          <a:p>
            <a:endParaRPr lang="sv-SE" dirty="0"/>
          </a:p>
        </p:txBody>
      </p:sp>
      <p:sp>
        <p:nvSpPr>
          <p:cNvPr id="7" name="TextBox 6"/>
          <p:cNvSpPr txBox="1"/>
          <p:nvPr/>
        </p:nvSpPr>
        <p:spPr>
          <a:xfrm>
            <a:off x="2397634" y="3078429"/>
            <a:ext cx="1837835" cy="523220"/>
          </a:xfrm>
          <a:prstGeom prst="rect">
            <a:avLst/>
          </a:prstGeom>
          <a:noFill/>
        </p:spPr>
        <p:txBody>
          <a:bodyPr wrap="square" rtlCol="0">
            <a:spAutoFit/>
          </a:bodyPr>
          <a:lstStyle/>
          <a:p>
            <a:r>
              <a:rPr lang="sv-SE" sz="1400" b="0" dirty="0"/>
              <a:t>Minimum </a:t>
            </a:r>
            <a:r>
              <a:rPr lang="sv-SE" sz="1400" b="0" dirty="0" err="1"/>
              <a:t>effective</a:t>
            </a:r>
            <a:r>
              <a:rPr lang="sv-SE" sz="1400" b="0" dirty="0"/>
              <a:t> </a:t>
            </a:r>
            <a:r>
              <a:rPr lang="sv-SE" sz="1400" b="0" dirty="0" err="1"/>
              <a:t>concentration</a:t>
            </a:r>
            <a:endParaRPr lang="sv-SE" sz="1400" b="0" dirty="0"/>
          </a:p>
        </p:txBody>
      </p:sp>
      <p:sp>
        <p:nvSpPr>
          <p:cNvPr id="21" name="TextBox 20"/>
          <p:cNvSpPr txBox="1"/>
          <p:nvPr/>
        </p:nvSpPr>
        <p:spPr>
          <a:xfrm>
            <a:off x="4982248" y="3086644"/>
            <a:ext cx="1000595" cy="307777"/>
          </a:xfrm>
          <a:prstGeom prst="rect">
            <a:avLst/>
          </a:prstGeom>
          <a:noFill/>
        </p:spPr>
        <p:txBody>
          <a:bodyPr wrap="none" rtlCol="0">
            <a:spAutoFit/>
          </a:bodyPr>
          <a:lstStyle/>
          <a:p>
            <a:r>
              <a:rPr lang="sv-SE" sz="1400" b="0" dirty="0" err="1"/>
              <a:t>Clearance</a:t>
            </a:r>
            <a:endParaRPr lang="sv-SE" sz="1400" b="0" dirty="0"/>
          </a:p>
        </p:txBody>
      </p:sp>
      <p:sp>
        <p:nvSpPr>
          <p:cNvPr id="22" name="TextBox 21"/>
          <p:cNvSpPr txBox="1"/>
          <p:nvPr/>
        </p:nvSpPr>
        <p:spPr>
          <a:xfrm>
            <a:off x="6712117" y="3292004"/>
            <a:ext cx="1878784" cy="307777"/>
          </a:xfrm>
          <a:prstGeom prst="rect">
            <a:avLst/>
          </a:prstGeom>
          <a:noFill/>
        </p:spPr>
        <p:txBody>
          <a:bodyPr wrap="none" rtlCol="0">
            <a:spAutoFit/>
          </a:bodyPr>
          <a:lstStyle/>
          <a:p>
            <a:r>
              <a:rPr lang="sv-SE" sz="1400" b="0" dirty="0" err="1"/>
              <a:t>Time</a:t>
            </a:r>
            <a:r>
              <a:rPr lang="sv-SE" sz="1400" b="0" dirty="0"/>
              <a:t> </a:t>
            </a:r>
            <a:r>
              <a:rPr lang="sv-SE" sz="1400" b="0" dirty="0" err="1"/>
              <a:t>between</a:t>
            </a:r>
            <a:r>
              <a:rPr lang="sv-SE" sz="1400" b="0" dirty="0"/>
              <a:t> </a:t>
            </a:r>
            <a:r>
              <a:rPr lang="sv-SE" sz="1400" b="0" dirty="0" err="1"/>
              <a:t>dosing</a:t>
            </a:r>
            <a:endParaRPr lang="sv-SE" sz="1400" b="0" dirty="0"/>
          </a:p>
        </p:txBody>
      </p:sp>
      <p:cxnSp>
        <p:nvCxnSpPr>
          <p:cNvPr id="10" name="Straight Arrow Connector 9"/>
          <p:cNvCxnSpPr/>
          <p:nvPr/>
        </p:nvCxnSpPr>
        <p:spPr bwMode="auto">
          <a:xfrm>
            <a:off x="3659338" y="3618660"/>
            <a:ext cx="593637" cy="30113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Straight Arrow Connector 12"/>
          <p:cNvCxnSpPr/>
          <p:nvPr/>
        </p:nvCxnSpPr>
        <p:spPr bwMode="auto">
          <a:xfrm flipH="1">
            <a:off x="6367033" y="3629730"/>
            <a:ext cx="389326" cy="35994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TextBox 29"/>
          <p:cNvSpPr txBox="1"/>
          <p:nvPr/>
        </p:nvSpPr>
        <p:spPr>
          <a:xfrm>
            <a:off x="783723" y="3599781"/>
            <a:ext cx="1440160" cy="523220"/>
          </a:xfrm>
          <a:prstGeom prst="rect">
            <a:avLst/>
          </a:prstGeom>
          <a:noFill/>
        </p:spPr>
        <p:txBody>
          <a:bodyPr wrap="square" rtlCol="0">
            <a:spAutoFit/>
          </a:bodyPr>
          <a:lstStyle/>
          <a:p>
            <a:r>
              <a:rPr lang="sv-SE" sz="1400" b="0" dirty="0" err="1"/>
              <a:t>Steady</a:t>
            </a:r>
            <a:r>
              <a:rPr lang="sv-SE" sz="1400" b="0" dirty="0"/>
              <a:t> </a:t>
            </a:r>
            <a:r>
              <a:rPr lang="sv-SE" sz="1400" b="0" dirty="0" err="1"/>
              <a:t>state</a:t>
            </a:r>
            <a:r>
              <a:rPr lang="sv-SE" sz="1400" b="0" dirty="0"/>
              <a:t> </a:t>
            </a:r>
            <a:r>
              <a:rPr lang="sv-SE" sz="1400" b="0" dirty="0" err="1"/>
              <a:t>dose</a:t>
            </a:r>
            <a:endParaRPr lang="sv-SE" sz="1400" b="0" dirty="0"/>
          </a:p>
        </p:txBody>
      </p:sp>
      <p:sp>
        <p:nvSpPr>
          <p:cNvPr id="31" name="TextBox 30"/>
          <p:cNvSpPr txBox="1"/>
          <p:nvPr/>
        </p:nvSpPr>
        <p:spPr>
          <a:xfrm>
            <a:off x="6948264" y="4287737"/>
            <a:ext cx="1271502" cy="307777"/>
          </a:xfrm>
          <a:prstGeom prst="rect">
            <a:avLst/>
          </a:prstGeom>
          <a:noFill/>
        </p:spPr>
        <p:txBody>
          <a:bodyPr wrap="none" rtlCol="0">
            <a:spAutoFit/>
          </a:bodyPr>
          <a:lstStyle/>
          <a:p>
            <a:r>
              <a:rPr lang="sv-SE" sz="1400" b="0" dirty="0" err="1"/>
              <a:t>Bioavailability</a:t>
            </a:r>
            <a:endParaRPr lang="sv-SE" sz="1400" b="0" dirty="0"/>
          </a:p>
        </p:txBody>
      </p:sp>
      <p:cxnSp>
        <p:nvCxnSpPr>
          <p:cNvPr id="15" name="Straight Arrow Connector 14"/>
          <p:cNvCxnSpPr>
            <a:stCxn id="21" idx="2"/>
          </p:cNvCxnSpPr>
          <p:nvPr/>
        </p:nvCxnSpPr>
        <p:spPr bwMode="auto">
          <a:xfrm>
            <a:off x="5482546" y="3394421"/>
            <a:ext cx="49677" cy="4695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p:cNvCxnSpPr/>
          <p:nvPr/>
        </p:nvCxnSpPr>
        <p:spPr bwMode="auto">
          <a:xfrm flipH="1">
            <a:off x="5604231" y="4531067"/>
            <a:ext cx="967366" cy="6444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 name="Straight Arrow Connector 24"/>
          <p:cNvCxnSpPr/>
          <p:nvPr/>
        </p:nvCxnSpPr>
        <p:spPr bwMode="auto">
          <a:xfrm>
            <a:off x="1931823" y="3989672"/>
            <a:ext cx="445889" cy="26021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25" name="TextBox 1024"/>
          <p:cNvSpPr txBox="1"/>
          <p:nvPr/>
        </p:nvSpPr>
        <p:spPr>
          <a:xfrm>
            <a:off x="1378721" y="5103028"/>
            <a:ext cx="6314549" cy="1200329"/>
          </a:xfrm>
          <a:prstGeom prst="rect">
            <a:avLst/>
          </a:prstGeom>
          <a:solidFill>
            <a:schemeClr val="bg1">
              <a:lumMod val="95000"/>
            </a:schemeClr>
          </a:solidFill>
        </p:spPr>
        <p:txBody>
          <a:bodyPr wrap="none" rtlCol="0">
            <a:spAutoFit/>
          </a:bodyPr>
          <a:lstStyle/>
          <a:p>
            <a:pPr algn="ctr"/>
            <a:r>
              <a:rPr lang="sv-SE" dirty="0" err="1"/>
              <a:t>Potency</a:t>
            </a:r>
            <a:r>
              <a:rPr lang="sv-SE" dirty="0"/>
              <a:t> </a:t>
            </a:r>
            <a:r>
              <a:rPr lang="sv-SE" dirty="0" err="1"/>
              <a:t>needs</a:t>
            </a:r>
            <a:r>
              <a:rPr lang="sv-SE" dirty="0"/>
              <a:t> to be </a:t>
            </a:r>
            <a:r>
              <a:rPr lang="sv-SE" dirty="0" err="1"/>
              <a:t>specific</a:t>
            </a:r>
            <a:r>
              <a:rPr lang="sv-SE" dirty="0"/>
              <a:t> </a:t>
            </a:r>
            <a:r>
              <a:rPr lang="sv-SE" dirty="0" err="1"/>
              <a:t>towards</a:t>
            </a:r>
            <a:r>
              <a:rPr lang="sv-SE" dirty="0"/>
              <a:t> </a:t>
            </a:r>
            <a:r>
              <a:rPr lang="sv-SE" dirty="0" err="1"/>
              <a:t>intended</a:t>
            </a:r>
            <a:r>
              <a:rPr lang="sv-SE" dirty="0"/>
              <a:t> </a:t>
            </a:r>
            <a:r>
              <a:rPr lang="sv-SE" dirty="0" err="1"/>
              <a:t>target</a:t>
            </a:r>
            <a:r>
              <a:rPr lang="sv-SE" dirty="0"/>
              <a:t>(s)</a:t>
            </a:r>
          </a:p>
          <a:p>
            <a:pPr algn="ctr"/>
            <a:endParaRPr lang="sv-SE" dirty="0"/>
          </a:p>
          <a:p>
            <a:pPr algn="ctr"/>
            <a:r>
              <a:rPr lang="sv-SE" dirty="0" err="1"/>
              <a:t>How</a:t>
            </a:r>
            <a:r>
              <a:rPr lang="sv-SE" dirty="0"/>
              <a:t> do </a:t>
            </a:r>
            <a:r>
              <a:rPr lang="sv-SE" dirty="0" err="1"/>
              <a:t>we</a:t>
            </a:r>
            <a:r>
              <a:rPr lang="sv-SE" dirty="0"/>
              <a:t> </a:t>
            </a:r>
            <a:r>
              <a:rPr lang="sv-SE" dirty="0" err="1"/>
              <a:t>determine</a:t>
            </a:r>
            <a:r>
              <a:rPr lang="sv-SE" dirty="0"/>
              <a:t> </a:t>
            </a:r>
            <a:r>
              <a:rPr lang="sv-SE" dirty="0" err="1"/>
              <a:t>specificity</a:t>
            </a:r>
            <a:r>
              <a:rPr lang="sv-SE" dirty="0"/>
              <a:t>?</a:t>
            </a:r>
          </a:p>
          <a:p>
            <a:endParaRPr lang="sv-SE" dirty="0"/>
          </a:p>
        </p:txBody>
      </p:sp>
      <p:pic>
        <p:nvPicPr>
          <p:cNvPr id="2" name="Picture 1"/>
          <p:cNvPicPr>
            <a:picLocks noChangeAspect="1"/>
          </p:cNvPicPr>
          <p:nvPr/>
        </p:nvPicPr>
        <p:blipFill>
          <a:blip r:embed="rId6"/>
          <a:stretch>
            <a:fillRect/>
          </a:stretch>
        </p:blipFill>
        <p:spPr>
          <a:xfrm>
            <a:off x="1630321" y="2100686"/>
            <a:ext cx="6694512" cy="845018"/>
          </a:xfrm>
          <a:prstGeom prst="rect">
            <a:avLst/>
          </a:prstGeom>
        </p:spPr>
      </p:pic>
    </p:spTree>
    <p:extLst>
      <p:ext uri="{BB962C8B-B14F-4D97-AF65-F5344CB8AC3E}">
        <p14:creationId xmlns:p14="http://schemas.microsoft.com/office/powerpoint/2010/main" val="155194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80F9C-A862-4241-8754-1273A0DAE5C1}"/>
              </a:ext>
            </a:extLst>
          </p:cNvPr>
          <p:cNvSpPr>
            <a:spLocks noGrp="1"/>
          </p:cNvSpPr>
          <p:nvPr>
            <p:ph type="title"/>
          </p:nvPr>
        </p:nvSpPr>
        <p:spPr/>
        <p:txBody>
          <a:bodyPr>
            <a:normAutofit fontScale="90000"/>
          </a:bodyPr>
          <a:lstStyle/>
          <a:p>
            <a:pPr algn="ctr"/>
            <a:r>
              <a:rPr lang="sv-SE" dirty="0" err="1"/>
              <a:t>Effect</a:t>
            </a:r>
            <a:r>
              <a:rPr lang="sv-SE" dirty="0"/>
              <a:t> </a:t>
            </a:r>
            <a:r>
              <a:rPr lang="sv-SE" dirty="0" err="1"/>
              <a:t>of</a:t>
            </a:r>
            <a:r>
              <a:rPr lang="sv-SE" dirty="0"/>
              <a:t> </a:t>
            </a:r>
            <a:r>
              <a:rPr lang="sv-SE" dirty="0" err="1"/>
              <a:t>logD</a:t>
            </a:r>
            <a:r>
              <a:rPr lang="sv-SE" dirty="0"/>
              <a:t> on ”</a:t>
            </a:r>
            <a:r>
              <a:rPr lang="sv-SE" dirty="0" err="1"/>
              <a:t>dose</a:t>
            </a:r>
            <a:r>
              <a:rPr lang="sv-SE" dirty="0"/>
              <a:t> </a:t>
            </a:r>
            <a:r>
              <a:rPr lang="sv-SE" dirty="0" err="1"/>
              <a:t>composites</a:t>
            </a:r>
            <a:r>
              <a:rPr lang="sv-SE" dirty="0"/>
              <a:t>”</a:t>
            </a:r>
            <a:br>
              <a:rPr lang="sv-SE" dirty="0"/>
            </a:br>
            <a:endParaRPr lang="sv-SE" dirty="0"/>
          </a:p>
        </p:txBody>
      </p:sp>
      <p:cxnSp>
        <p:nvCxnSpPr>
          <p:cNvPr id="4" name="Straight Arrow Connector 3">
            <a:extLst>
              <a:ext uri="{FF2B5EF4-FFF2-40B4-BE49-F238E27FC236}">
                <a16:creationId xmlns:a16="http://schemas.microsoft.com/office/drawing/2014/main" id="{43DB47DA-250C-4338-89B7-7E30AF5F3F99}"/>
              </a:ext>
            </a:extLst>
          </p:cNvPr>
          <p:cNvCxnSpPr>
            <a:cxnSpLocks/>
          </p:cNvCxnSpPr>
          <p:nvPr/>
        </p:nvCxnSpPr>
        <p:spPr>
          <a:xfrm flipV="1">
            <a:off x="1041169" y="2471997"/>
            <a:ext cx="0" cy="941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A02C0D2-F70F-4FD9-BFD3-42940D012C87}"/>
              </a:ext>
            </a:extLst>
          </p:cNvPr>
          <p:cNvCxnSpPr>
            <a:cxnSpLocks/>
          </p:cNvCxnSpPr>
          <p:nvPr/>
        </p:nvCxnSpPr>
        <p:spPr>
          <a:xfrm>
            <a:off x="1028701" y="3413414"/>
            <a:ext cx="12967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ED30D21-5725-48D7-ACD4-EFAB6C3A9A98}"/>
              </a:ext>
            </a:extLst>
          </p:cNvPr>
          <p:cNvCxnSpPr>
            <a:cxnSpLocks/>
          </p:cNvCxnSpPr>
          <p:nvPr/>
        </p:nvCxnSpPr>
        <p:spPr>
          <a:xfrm flipV="1">
            <a:off x="1249859" y="2545259"/>
            <a:ext cx="731036" cy="718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90682B3-FA9D-4BF6-A72E-6F3607CEA61D}"/>
              </a:ext>
            </a:extLst>
          </p:cNvPr>
          <p:cNvCxnSpPr>
            <a:cxnSpLocks/>
          </p:cNvCxnSpPr>
          <p:nvPr/>
        </p:nvCxnSpPr>
        <p:spPr>
          <a:xfrm flipV="1">
            <a:off x="2913611" y="2471997"/>
            <a:ext cx="0" cy="941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1145ACF-C1A9-4CDF-B76F-25EF1414D27E}"/>
              </a:ext>
            </a:extLst>
          </p:cNvPr>
          <p:cNvCxnSpPr>
            <a:cxnSpLocks/>
          </p:cNvCxnSpPr>
          <p:nvPr/>
        </p:nvCxnSpPr>
        <p:spPr>
          <a:xfrm>
            <a:off x="2901142" y="3413414"/>
            <a:ext cx="12967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B3DC05-9EA8-4F4C-821A-78D5DB6BC3A9}"/>
              </a:ext>
            </a:extLst>
          </p:cNvPr>
          <p:cNvCxnSpPr>
            <a:cxnSpLocks/>
          </p:cNvCxnSpPr>
          <p:nvPr/>
        </p:nvCxnSpPr>
        <p:spPr>
          <a:xfrm flipV="1">
            <a:off x="3078827" y="2534343"/>
            <a:ext cx="845820" cy="729442"/>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F2E3834-D40E-469D-B615-F242E574FAEF}"/>
              </a:ext>
            </a:extLst>
          </p:cNvPr>
          <p:cNvSpPr txBox="1"/>
          <p:nvPr/>
        </p:nvSpPr>
        <p:spPr>
          <a:xfrm rot="19063847">
            <a:off x="3139973" y="2653923"/>
            <a:ext cx="630301" cy="230832"/>
          </a:xfrm>
          <a:prstGeom prst="rect">
            <a:avLst/>
          </a:prstGeom>
          <a:noFill/>
        </p:spPr>
        <p:txBody>
          <a:bodyPr wrap="none" rtlCol="0">
            <a:spAutoFit/>
          </a:bodyPr>
          <a:lstStyle/>
          <a:p>
            <a:r>
              <a:rPr lang="sv-SE" sz="900" dirty="0"/>
              <a:t>Slope~1</a:t>
            </a:r>
          </a:p>
        </p:txBody>
      </p:sp>
      <p:sp>
        <p:nvSpPr>
          <p:cNvPr id="10" name="TextBox 9">
            <a:extLst>
              <a:ext uri="{FF2B5EF4-FFF2-40B4-BE49-F238E27FC236}">
                <a16:creationId xmlns:a16="http://schemas.microsoft.com/office/drawing/2014/main" id="{9575AA34-FB46-4132-B1F5-242A2270C5F1}"/>
              </a:ext>
            </a:extLst>
          </p:cNvPr>
          <p:cNvSpPr txBox="1"/>
          <p:nvPr/>
        </p:nvSpPr>
        <p:spPr>
          <a:xfrm rot="18854225">
            <a:off x="1266514" y="2690702"/>
            <a:ext cx="630301" cy="230832"/>
          </a:xfrm>
          <a:prstGeom prst="rect">
            <a:avLst/>
          </a:prstGeom>
          <a:noFill/>
        </p:spPr>
        <p:txBody>
          <a:bodyPr wrap="none" rtlCol="0">
            <a:spAutoFit/>
          </a:bodyPr>
          <a:lstStyle/>
          <a:p>
            <a:r>
              <a:rPr lang="sv-SE" sz="900" dirty="0"/>
              <a:t>Slope~1</a:t>
            </a:r>
          </a:p>
        </p:txBody>
      </p:sp>
      <p:sp>
        <p:nvSpPr>
          <p:cNvPr id="3" name="TextBox 2">
            <a:extLst>
              <a:ext uri="{FF2B5EF4-FFF2-40B4-BE49-F238E27FC236}">
                <a16:creationId xmlns:a16="http://schemas.microsoft.com/office/drawing/2014/main" id="{6307ED87-8117-4AB7-B1E5-BC9E646D3AFA}"/>
              </a:ext>
            </a:extLst>
          </p:cNvPr>
          <p:cNvSpPr txBox="1"/>
          <p:nvPr/>
        </p:nvSpPr>
        <p:spPr>
          <a:xfrm>
            <a:off x="129757" y="2175747"/>
            <a:ext cx="954107" cy="369332"/>
          </a:xfrm>
          <a:prstGeom prst="rect">
            <a:avLst/>
          </a:prstGeom>
          <a:noFill/>
        </p:spPr>
        <p:txBody>
          <a:bodyPr wrap="none" rtlCol="0">
            <a:spAutoFit/>
          </a:bodyPr>
          <a:lstStyle/>
          <a:p>
            <a:r>
              <a:rPr lang="sv-SE" dirty="0"/>
              <a:t>pIC50u</a:t>
            </a:r>
          </a:p>
        </p:txBody>
      </p:sp>
      <p:sp>
        <p:nvSpPr>
          <p:cNvPr id="12" name="TextBox 11">
            <a:extLst>
              <a:ext uri="{FF2B5EF4-FFF2-40B4-BE49-F238E27FC236}">
                <a16:creationId xmlns:a16="http://schemas.microsoft.com/office/drawing/2014/main" id="{6E217B9B-CC07-438D-A262-49BAF9C345B4}"/>
              </a:ext>
            </a:extLst>
          </p:cNvPr>
          <p:cNvSpPr txBox="1"/>
          <p:nvPr/>
        </p:nvSpPr>
        <p:spPr>
          <a:xfrm>
            <a:off x="2486571" y="2184005"/>
            <a:ext cx="1544012" cy="369332"/>
          </a:xfrm>
          <a:prstGeom prst="rect">
            <a:avLst/>
          </a:prstGeom>
          <a:noFill/>
        </p:spPr>
        <p:txBody>
          <a:bodyPr wrap="none" rtlCol="0">
            <a:spAutoFit/>
          </a:bodyPr>
          <a:lstStyle/>
          <a:p>
            <a:r>
              <a:rPr lang="sv-SE" dirty="0"/>
              <a:t>Log(</a:t>
            </a:r>
            <a:r>
              <a:rPr lang="sv-SE" dirty="0" err="1"/>
              <a:t>Clint_u</a:t>
            </a:r>
            <a:r>
              <a:rPr lang="sv-SE" dirty="0"/>
              <a:t>)</a:t>
            </a:r>
          </a:p>
        </p:txBody>
      </p:sp>
      <p:sp>
        <p:nvSpPr>
          <p:cNvPr id="13" name="TextBox 12">
            <a:extLst>
              <a:ext uri="{FF2B5EF4-FFF2-40B4-BE49-F238E27FC236}">
                <a16:creationId xmlns:a16="http://schemas.microsoft.com/office/drawing/2014/main" id="{E4D2A8C9-988E-43D6-8A4C-7A5DD999FE28}"/>
              </a:ext>
            </a:extLst>
          </p:cNvPr>
          <p:cNvSpPr txBox="1"/>
          <p:nvPr/>
        </p:nvSpPr>
        <p:spPr>
          <a:xfrm>
            <a:off x="3231611" y="3413413"/>
            <a:ext cx="774571" cy="369332"/>
          </a:xfrm>
          <a:prstGeom prst="rect">
            <a:avLst/>
          </a:prstGeom>
          <a:noFill/>
        </p:spPr>
        <p:txBody>
          <a:bodyPr wrap="none" rtlCol="0">
            <a:spAutoFit/>
          </a:bodyPr>
          <a:lstStyle/>
          <a:p>
            <a:r>
              <a:rPr lang="sv-SE" dirty="0" err="1"/>
              <a:t>LogD</a:t>
            </a:r>
            <a:endParaRPr lang="sv-SE" dirty="0"/>
          </a:p>
        </p:txBody>
      </p:sp>
      <p:sp>
        <p:nvSpPr>
          <p:cNvPr id="14" name="TextBox 13">
            <a:extLst>
              <a:ext uri="{FF2B5EF4-FFF2-40B4-BE49-F238E27FC236}">
                <a16:creationId xmlns:a16="http://schemas.microsoft.com/office/drawing/2014/main" id="{7C596B82-2AF7-4D5D-BB84-0F8D4181992B}"/>
              </a:ext>
            </a:extLst>
          </p:cNvPr>
          <p:cNvSpPr txBox="1"/>
          <p:nvPr/>
        </p:nvSpPr>
        <p:spPr>
          <a:xfrm>
            <a:off x="1431111" y="3413413"/>
            <a:ext cx="774571" cy="369332"/>
          </a:xfrm>
          <a:prstGeom prst="rect">
            <a:avLst/>
          </a:prstGeom>
          <a:noFill/>
        </p:spPr>
        <p:txBody>
          <a:bodyPr wrap="none" rtlCol="0">
            <a:spAutoFit/>
          </a:bodyPr>
          <a:lstStyle/>
          <a:p>
            <a:r>
              <a:rPr lang="sv-SE" dirty="0" err="1"/>
              <a:t>LogD</a:t>
            </a:r>
            <a:endParaRPr lang="sv-SE" dirty="0"/>
          </a:p>
        </p:txBody>
      </p:sp>
      <p:sp>
        <p:nvSpPr>
          <p:cNvPr id="7" name="Arrow: Right 6">
            <a:extLst>
              <a:ext uri="{FF2B5EF4-FFF2-40B4-BE49-F238E27FC236}">
                <a16:creationId xmlns:a16="http://schemas.microsoft.com/office/drawing/2014/main" id="{04EBA9E3-3047-4B90-9DA4-BF84D5720826}"/>
              </a:ext>
            </a:extLst>
          </p:cNvPr>
          <p:cNvSpPr/>
          <p:nvPr/>
        </p:nvSpPr>
        <p:spPr>
          <a:xfrm>
            <a:off x="4620726" y="2823253"/>
            <a:ext cx="330653" cy="1556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Box 7">
            <a:extLst>
              <a:ext uri="{FF2B5EF4-FFF2-40B4-BE49-F238E27FC236}">
                <a16:creationId xmlns:a16="http://schemas.microsoft.com/office/drawing/2014/main" id="{A5272223-6868-4841-9E6E-8FA88E39FC64}"/>
              </a:ext>
            </a:extLst>
          </p:cNvPr>
          <p:cNvSpPr txBox="1"/>
          <p:nvPr/>
        </p:nvSpPr>
        <p:spPr>
          <a:xfrm>
            <a:off x="446147" y="6069239"/>
            <a:ext cx="2050561" cy="646331"/>
          </a:xfrm>
          <a:prstGeom prst="rect">
            <a:avLst/>
          </a:prstGeom>
          <a:noFill/>
        </p:spPr>
        <p:txBody>
          <a:bodyPr wrap="none" rtlCol="0">
            <a:spAutoFit/>
          </a:bodyPr>
          <a:lstStyle/>
          <a:p>
            <a:r>
              <a:rPr lang="sv-SE" dirty="0"/>
              <a:t>LLE=</a:t>
            </a:r>
            <a:r>
              <a:rPr lang="sv-SE" dirty="0" err="1"/>
              <a:t>pKd-LogD</a:t>
            </a:r>
            <a:endParaRPr lang="sv-SE" dirty="0"/>
          </a:p>
          <a:p>
            <a:r>
              <a:rPr lang="sv-SE" dirty="0"/>
              <a:t>LLE=pIC50-LogD</a:t>
            </a:r>
          </a:p>
        </p:txBody>
      </p:sp>
      <p:sp>
        <p:nvSpPr>
          <p:cNvPr id="22" name="TextBox 21">
            <a:extLst>
              <a:ext uri="{FF2B5EF4-FFF2-40B4-BE49-F238E27FC236}">
                <a16:creationId xmlns:a16="http://schemas.microsoft.com/office/drawing/2014/main" id="{5BE415FE-126A-495F-8204-7F06ECC6B846}"/>
              </a:ext>
            </a:extLst>
          </p:cNvPr>
          <p:cNvSpPr txBox="1"/>
          <p:nvPr/>
        </p:nvSpPr>
        <p:spPr>
          <a:xfrm>
            <a:off x="4197927" y="6123247"/>
            <a:ext cx="3070071" cy="369332"/>
          </a:xfrm>
          <a:prstGeom prst="rect">
            <a:avLst/>
          </a:prstGeom>
          <a:noFill/>
        </p:spPr>
        <p:txBody>
          <a:bodyPr wrap="none" rtlCol="0">
            <a:spAutoFit/>
          </a:bodyPr>
          <a:lstStyle/>
          <a:p>
            <a:r>
              <a:rPr lang="sv-SE" dirty="0" err="1"/>
              <a:t>LipMet</a:t>
            </a:r>
            <a:r>
              <a:rPr lang="sv-SE" dirty="0"/>
              <a:t>=log(</a:t>
            </a:r>
            <a:r>
              <a:rPr lang="sv-SE" dirty="0" err="1"/>
              <a:t>Clint_u</a:t>
            </a:r>
            <a:r>
              <a:rPr lang="sv-SE" dirty="0"/>
              <a:t>)+</a:t>
            </a:r>
            <a:r>
              <a:rPr lang="sv-SE" dirty="0" err="1"/>
              <a:t>LogD</a:t>
            </a:r>
            <a:endParaRPr lang="sv-SE" dirty="0"/>
          </a:p>
        </p:txBody>
      </p:sp>
      <p:cxnSp>
        <p:nvCxnSpPr>
          <p:cNvPr id="23" name="Straight Arrow Connector 22">
            <a:extLst>
              <a:ext uri="{FF2B5EF4-FFF2-40B4-BE49-F238E27FC236}">
                <a16:creationId xmlns:a16="http://schemas.microsoft.com/office/drawing/2014/main" id="{5CA8011F-0F89-478A-98B9-2550FDBD6F05}"/>
              </a:ext>
            </a:extLst>
          </p:cNvPr>
          <p:cNvCxnSpPr>
            <a:cxnSpLocks/>
          </p:cNvCxnSpPr>
          <p:nvPr/>
        </p:nvCxnSpPr>
        <p:spPr>
          <a:xfrm flipV="1">
            <a:off x="5518934" y="2471996"/>
            <a:ext cx="0" cy="941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05233C2-6738-458D-8269-54DC73B76A10}"/>
              </a:ext>
            </a:extLst>
          </p:cNvPr>
          <p:cNvCxnSpPr>
            <a:cxnSpLocks/>
          </p:cNvCxnSpPr>
          <p:nvPr/>
        </p:nvCxnSpPr>
        <p:spPr>
          <a:xfrm>
            <a:off x="5506465" y="3413413"/>
            <a:ext cx="12967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93F7F75-58BE-4F29-B56E-23056D010240}"/>
              </a:ext>
            </a:extLst>
          </p:cNvPr>
          <p:cNvSpPr txBox="1"/>
          <p:nvPr/>
        </p:nvSpPr>
        <p:spPr>
          <a:xfrm>
            <a:off x="5836934" y="3413412"/>
            <a:ext cx="774571" cy="369332"/>
          </a:xfrm>
          <a:prstGeom prst="rect">
            <a:avLst/>
          </a:prstGeom>
          <a:noFill/>
        </p:spPr>
        <p:txBody>
          <a:bodyPr wrap="none" rtlCol="0">
            <a:spAutoFit/>
          </a:bodyPr>
          <a:lstStyle/>
          <a:p>
            <a:r>
              <a:rPr lang="sv-SE" dirty="0" err="1"/>
              <a:t>LogD</a:t>
            </a:r>
            <a:endParaRPr lang="sv-SE" dirty="0"/>
          </a:p>
        </p:txBody>
      </p:sp>
      <p:sp>
        <p:nvSpPr>
          <p:cNvPr id="11" name="TextBox 10">
            <a:extLst>
              <a:ext uri="{FF2B5EF4-FFF2-40B4-BE49-F238E27FC236}">
                <a16:creationId xmlns:a16="http://schemas.microsoft.com/office/drawing/2014/main" id="{35FA2799-0D17-4CB6-B071-CA9CB57968A6}"/>
              </a:ext>
            </a:extLst>
          </p:cNvPr>
          <p:cNvSpPr txBox="1"/>
          <p:nvPr/>
        </p:nvSpPr>
        <p:spPr>
          <a:xfrm>
            <a:off x="4858685" y="2160131"/>
            <a:ext cx="2262158" cy="369332"/>
          </a:xfrm>
          <a:prstGeom prst="rect">
            <a:avLst/>
          </a:prstGeom>
          <a:noFill/>
        </p:spPr>
        <p:txBody>
          <a:bodyPr wrap="none" rtlCol="0">
            <a:spAutoFit/>
          </a:bodyPr>
          <a:lstStyle/>
          <a:p>
            <a:r>
              <a:rPr lang="sv-SE" dirty="0"/>
              <a:t>Log(IC50u * </a:t>
            </a:r>
            <a:r>
              <a:rPr lang="sv-SE" dirty="0" err="1"/>
              <a:t>Clintu</a:t>
            </a:r>
            <a:r>
              <a:rPr lang="sv-SE" dirty="0"/>
              <a:t>)</a:t>
            </a:r>
          </a:p>
        </p:txBody>
      </p:sp>
      <p:cxnSp>
        <p:nvCxnSpPr>
          <p:cNvPr id="16" name="Straight Connector 15">
            <a:extLst>
              <a:ext uri="{FF2B5EF4-FFF2-40B4-BE49-F238E27FC236}">
                <a16:creationId xmlns:a16="http://schemas.microsoft.com/office/drawing/2014/main" id="{A98B12C5-0597-42BB-9353-F7EC77B6DD45}"/>
              </a:ext>
            </a:extLst>
          </p:cNvPr>
          <p:cNvCxnSpPr/>
          <p:nvPr/>
        </p:nvCxnSpPr>
        <p:spPr>
          <a:xfrm>
            <a:off x="5518933" y="2891497"/>
            <a:ext cx="1284317"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3689D88-B1B9-4A5A-BE8F-A0F5C4DE465F}"/>
                  </a:ext>
                </a:extLst>
              </p:cNvPr>
              <p:cNvSpPr txBox="1"/>
              <p:nvPr/>
            </p:nvSpPr>
            <p:spPr>
              <a:xfrm>
                <a:off x="2142126" y="1067748"/>
                <a:ext cx="43954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v-SE" b="0" i="1" smtClean="0">
                          <a:latin typeface="Cambria Math" panose="02040503050406030204" pitchFamily="18" charset="0"/>
                        </a:rPr>
                        <m:t>𝐴𝑈𝐶</m:t>
                      </m:r>
                      <m:r>
                        <a:rPr lang="sv-SE" b="0" i="1" smtClean="0">
                          <a:latin typeface="Cambria Math" panose="02040503050406030204" pitchFamily="18" charset="0"/>
                        </a:rPr>
                        <m:t> </m:t>
                      </m:r>
                      <m:r>
                        <a:rPr lang="sv-SE" b="0" i="1" smtClean="0">
                          <a:latin typeface="Cambria Math" panose="02040503050406030204" pitchFamily="18" charset="0"/>
                        </a:rPr>
                        <m:t>𝐷𝑜𝑠𝑒</m:t>
                      </m:r>
                      <m:r>
                        <a:rPr lang="sv-SE" b="0" i="1" smtClean="0">
                          <a:latin typeface="Cambria Math" panose="02040503050406030204" pitchFamily="18" charset="0"/>
                        </a:rPr>
                        <m:t> </m:t>
                      </m:r>
                      <m:r>
                        <a:rPr lang="sv-SE" b="0" i="1" smtClean="0">
                          <a:latin typeface="Cambria Math" panose="02040503050406030204" pitchFamily="18" charset="0"/>
                        </a:rPr>
                        <m:t>𝑝𝑟𝑜𝑝𝑜𝑟𝑡𝑖𝑜𝑛𝑎𝑙</m:t>
                      </m:r>
                      <m:r>
                        <a:rPr lang="sv-SE" b="0" i="1" smtClean="0">
                          <a:latin typeface="Cambria Math" panose="02040503050406030204" pitchFamily="18" charset="0"/>
                        </a:rPr>
                        <m:t> </m:t>
                      </m:r>
                      <m:r>
                        <a:rPr lang="sv-SE" b="0" i="1" smtClean="0">
                          <a:latin typeface="Cambria Math" panose="02040503050406030204" pitchFamily="18" charset="0"/>
                        </a:rPr>
                        <m:t>𝑡𝑜</m:t>
                      </m:r>
                      <m:r>
                        <a:rPr lang="sv-SE" b="0" i="1" smtClean="0">
                          <a:latin typeface="Cambria Math" panose="02040503050406030204" pitchFamily="18" charset="0"/>
                        </a:rPr>
                        <m:t> </m:t>
                      </m:r>
                      <m:r>
                        <a:rPr lang="sv-SE" b="0" i="1" smtClean="0">
                          <a:latin typeface="Cambria Math" panose="02040503050406030204" pitchFamily="18" charset="0"/>
                        </a:rPr>
                        <m:t>𝐼𝐶</m:t>
                      </m:r>
                      <m:r>
                        <a:rPr lang="sv-SE" b="0" i="1" smtClean="0">
                          <a:latin typeface="Cambria Math" panose="02040503050406030204" pitchFamily="18" charset="0"/>
                        </a:rPr>
                        <m:t>50 </m:t>
                      </m:r>
                      <m:r>
                        <a:rPr lang="sv-SE" b="0" i="1" smtClean="0">
                          <a:latin typeface="Cambria Math" panose="02040503050406030204" pitchFamily="18" charset="0"/>
                        </a:rPr>
                        <m:t>𝑢</m:t>
                      </m:r>
                      <m:r>
                        <a:rPr lang="sv-SE" b="0" i="1" smtClean="0">
                          <a:latin typeface="Cambria Math" panose="02040503050406030204" pitchFamily="18" charset="0"/>
                        </a:rPr>
                        <m:t>∗</m:t>
                      </m:r>
                      <m:r>
                        <a:rPr lang="sv-SE" b="0" i="1" smtClean="0">
                          <a:latin typeface="Cambria Math" panose="02040503050406030204" pitchFamily="18" charset="0"/>
                        </a:rPr>
                        <m:t>𝐶𝑙𝑖𝑛𝑡</m:t>
                      </m:r>
                      <m:r>
                        <a:rPr lang="sv-SE" b="0" i="1" smtClean="0">
                          <a:latin typeface="Cambria Math" panose="02040503050406030204" pitchFamily="18" charset="0"/>
                        </a:rPr>
                        <m:t>_</m:t>
                      </m:r>
                      <m:r>
                        <a:rPr lang="sv-SE" b="0" i="1" smtClean="0">
                          <a:latin typeface="Cambria Math" panose="02040503050406030204" pitchFamily="18" charset="0"/>
                        </a:rPr>
                        <m:t>𝑢</m:t>
                      </m:r>
                    </m:oMath>
                  </m:oMathPara>
                </a14:m>
                <a:endParaRPr lang="sv-SE" dirty="0"/>
              </a:p>
            </p:txBody>
          </p:sp>
        </mc:Choice>
        <mc:Fallback xmlns="">
          <p:sp>
            <p:nvSpPr>
              <p:cNvPr id="27" name="TextBox 26">
                <a:extLst>
                  <a:ext uri="{FF2B5EF4-FFF2-40B4-BE49-F238E27FC236}">
                    <a16:creationId xmlns:a16="http://schemas.microsoft.com/office/drawing/2014/main" id="{A3689D88-B1B9-4A5A-BE8F-A0F5C4DE465F}"/>
                  </a:ext>
                </a:extLst>
              </p:cNvPr>
              <p:cNvSpPr txBox="1">
                <a:spLocks noRot="1" noChangeAspect="1" noMove="1" noResize="1" noEditPoints="1" noAdjustHandles="1" noChangeArrowheads="1" noChangeShapeType="1" noTextEdit="1"/>
              </p:cNvSpPr>
              <p:nvPr/>
            </p:nvSpPr>
            <p:spPr>
              <a:xfrm>
                <a:off x="2142126" y="1067748"/>
                <a:ext cx="4395434" cy="276999"/>
              </a:xfrm>
              <a:prstGeom prst="rect">
                <a:avLst/>
              </a:prstGeom>
              <a:blipFill>
                <a:blip r:embed="rId2"/>
                <a:stretch>
                  <a:fillRect l="-971" r="-555" b="-34783"/>
                </a:stretch>
              </a:blipFill>
            </p:spPr>
            <p:txBody>
              <a:bodyPr/>
              <a:lstStyle/>
              <a:p>
                <a:r>
                  <a:rPr lang="sv-SE">
                    <a:noFill/>
                  </a:rPr>
                  <a:t> </a:t>
                </a:r>
              </a:p>
            </p:txBody>
          </p:sp>
        </mc:Fallback>
      </mc:AlternateContent>
      <p:cxnSp>
        <p:nvCxnSpPr>
          <p:cNvPr id="31" name="Straight Arrow Connector 30">
            <a:extLst>
              <a:ext uri="{FF2B5EF4-FFF2-40B4-BE49-F238E27FC236}">
                <a16:creationId xmlns:a16="http://schemas.microsoft.com/office/drawing/2014/main" id="{EAB14EC4-3680-4C2D-881D-8080D59E3848}"/>
              </a:ext>
            </a:extLst>
          </p:cNvPr>
          <p:cNvCxnSpPr>
            <a:cxnSpLocks/>
          </p:cNvCxnSpPr>
          <p:nvPr/>
        </p:nvCxnSpPr>
        <p:spPr>
          <a:xfrm flipV="1">
            <a:off x="1053638" y="4704696"/>
            <a:ext cx="0" cy="941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A6D369B-9C68-442B-A975-26D376E2E7AF}"/>
              </a:ext>
            </a:extLst>
          </p:cNvPr>
          <p:cNvCxnSpPr>
            <a:cxnSpLocks/>
          </p:cNvCxnSpPr>
          <p:nvPr/>
        </p:nvCxnSpPr>
        <p:spPr>
          <a:xfrm>
            <a:off x="1041169" y="5646113"/>
            <a:ext cx="12967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6E0F34B-280D-41AA-B778-6FBF962CD660}"/>
              </a:ext>
            </a:extLst>
          </p:cNvPr>
          <p:cNvCxnSpPr>
            <a:cxnSpLocks/>
          </p:cNvCxnSpPr>
          <p:nvPr/>
        </p:nvCxnSpPr>
        <p:spPr>
          <a:xfrm flipV="1">
            <a:off x="1262328" y="4777958"/>
            <a:ext cx="731036" cy="718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D9DA086-18A2-4977-A15F-7E727CC99F29}"/>
              </a:ext>
            </a:extLst>
          </p:cNvPr>
          <p:cNvCxnSpPr>
            <a:cxnSpLocks/>
          </p:cNvCxnSpPr>
          <p:nvPr/>
        </p:nvCxnSpPr>
        <p:spPr>
          <a:xfrm flipV="1">
            <a:off x="2926079" y="4704696"/>
            <a:ext cx="0" cy="941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6E581DC-9A1C-456E-8384-DD0CBC00D40A}"/>
              </a:ext>
            </a:extLst>
          </p:cNvPr>
          <p:cNvCxnSpPr>
            <a:cxnSpLocks/>
          </p:cNvCxnSpPr>
          <p:nvPr/>
        </p:nvCxnSpPr>
        <p:spPr>
          <a:xfrm>
            <a:off x="2913611" y="5646113"/>
            <a:ext cx="12967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87ABC5C-819F-4378-B2E5-83AA6100AABC}"/>
              </a:ext>
            </a:extLst>
          </p:cNvPr>
          <p:cNvCxnSpPr>
            <a:cxnSpLocks/>
          </p:cNvCxnSpPr>
          <p:nvPr/>
        </p:nvCxnSpPr>
        <p:spPr>
          <a:xfrm flipV="1">
            <a:off x="3091295" y="4767042"/>
            <a:ext cx="845820" cy="729442"/>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BFE1346-9289-4123-AA78-EC59D390A331}"/>
              </a:ext>
            </a:extLst>
          </p:cNvPr>
          <p:cNvSpPr txBox="1"/>
          <p:nvPr/>
        </p:nvSpPr>
        <p:spPr>
          <a:xfrm rot="19063847">
            <a:off x="3152441" y="4886622"/>
            <a:ext cx="630301" cy="230832"/>
          </a:xfrm>
          <a:prstGeom prst="rect">
            <a:avLst/>
          </a:prstGeom>
          <a:noFill/>
        </p:spPr>
        <p:txBody>
          <a:bodyPr wrap="none" rtlCol="0">
            <a:spAutoFit/>
          </a:bodyPr>
          <a:lstStyle/>
          <a:p>
            <a:r>
              <a:rPr lang="sv-SE" sz="900" dirty="0"/>
              <a:t>Slope~1</a:t>
            </a:r>
          </a:p>
        </p:txBody>
      </p:sp>
      <p:sp>
        <p:nvSpPr>
          <p:cNvPr id="38" name="TextBox 37">
            <a:extLst>
              <a:ext uri="{FF2B5EF4-FFF2-40B4-BE49-F238E27FC236}">
                <a16:creationId xmlns:a16="http://schemas.microsoft.com/office/drawing/2014/main" id="{F23668B8-F913-4050-97A1-C2F335A5FFE9}"/>
              </a:ext>
            </a:extLst>
          </p:cNvPr>
          <p:cNvSpPr txBox="1"/>
          <p:nvPr/>
        </p:nvSpPr>
        <p:spPr>
          <a:xfrm rot="18854225">
            <a:off x="1278983" y="4923401"/>
            <a:ext cx="630301" cy="230832"/>
          </a:xfrm>
          <a:prstGeom prst="rect">
            <a:avLst/>
          </a:prstGeom>
          <a:noFill/>
        </p:spPr>
        <p:txBody>
          <a:bodyPr wrap="none" rtlCol="0">
            <a:spAutoFit/>
          </a:bodyPr>
          <a:lstStyle/>
          <a:p>
            <a:r>
              <a:rPr lang="sv-SE" sz="900" dirty="0"/>
              <a:t>Slope~1</a:t>
            </a:r>
          </a:p>
        </p:txBody>
      </p:sp>
      <p:sp>
        <p:nvSpPr>
          <p:cNvPr id="39" name="TextBox 38">
            <a:extLst>
              <a:ext uri="{FF2B5EF4-FFF2-40B4-BE49-F238E27FC236}">
                <a16:creationId xmlns:a16="http://schemas.microsoft.com/office/drawing/2014/main" id="{891CC32E-5655-4842-BD52-68A52C7541B8}"/>
              </a:ext>
            </a:extLst>
          </p:cNvPr>
          <p:cNvSpPr txBox="1"/>
          <p:nvPr/>
        </p:nvSpPr>
        <p:spPr>
          <a:xfrm>
            <a:off x="192886" y="4354829"/>
            <a:ext cx="954107" cy="369332"/>
          </a:xfrm>
          <a:prstGeom prst="rect">
            <a:avLst/>
          </a:prstGeom>
          <a:noFill/>
        </p:spPr>
        <p:txBody>
          <a:bodyPr wrap="none" rtlCol="0">
            <a:spAutoFit/>
          </a:bodyPr>
          <a:lstStyle/>
          <a:p>
            <a:r>
              <a:rPr lang="sv-SE" dirty="0"/>
              <a:t>pIC50u</a:t>
            </a:r>
          </a:p>
        </p:txBody>
      </p:sp>
      <p:sp>
        <p:nvSpPr>
          <p:cNvPr id="40" name="TextBox 39">
            <a:extLst>
              <a:ext uri="{FF2B5EF4-FFF2-40B4-BE49-F238E27FC236}">
                <a16:creationId xmlns:a16="http://schemas.microsoft.com/office/drawing/2014/main" id="{78083207-7882-4131-9757-EFDFEE53A25F}"/>
              </a:ext>
            </a:extLst>
          </p:cNvPr>
          <p:cNvSpPr txBox="1"/>
          <p:nvPr/>
        </p:nvSpPr>
        <p:spPr>
          <a:xfrm>
            <a:off x="2499039" y="4416704"/>
            <a:ext cx="1544012" cy="369332"/>
          </a:xfrm>
          <a:prstGeom prst="rect">
            <a:avLst/>
          </a:prstGeom>
          <a:noFill/>
        </p:spPr>
        <p:txBody>
          <a:bodyPr wrap="none" rtlCol="0">
            <a:spAutoFit/>
          </a:bodyPr>
          <a:lstStyle/>
          <a:p>
            <a:r>
              <a:rPr lang="sv-SE" dirty="0"/>
              <a:t>Log(</a:t>
            </a:r>
            <a:r>
              <a:rPr lang="sv-SE" dirty="0" err="1"/>
              <a:t>Clint_u</a:t>
            </a:r>
            <a:r>
              <a:rPr lang="sv-SE" dirty="0"/>
              <a:t>)</a:t>
            </a:r>
          </a:p>
        </p:txBody>
      </p:sp>
      <p:sp>
        <p:nvSpPr>
          <p:cNvPr id="41" name="TextBox 40">
            <a:extLst>
              <a:ext uri="{FF2B5EF4-FFF2-40B4-BE49-F238E27FC236}">
                <a16:creationId xmlns:a16="http://schemas.microsoft.com/office/drawing/2014/main" id="{A2653CAF-C80A-4906-8513-C7CD3519D027}"/>
              </a:ext>
            </a:extLst>
          </p:cNvPr>
          <p:cNvSpPr txBox="1"/>
          <p:nvPr/>
        </p:nvSpPr>
        <p:spPr>
          <a:xfrm>
            <a:off x="3244080" y="5646112"/>
            <a:ext cx="774571" cy="369332"/>
          </a:xfrm>
          <a:prstGeom prst="rect">
            <a:avLst/>
          </a:prstGeom>
          <a:noFill/>
        </p:spPr>
        <p:txBody>
          <a:bodyPr wrap="none" rtlCol="0">
            <a:spAutoFit/>
          </a:bodyPr>
          <a:lstStyle/>
          <a:p>
            <a:r>
              <a:rPr lang="sv-SE" dirty="0" err="1"/>
              <a:t>LogD</a:t>
            </a:r>
            <a:endParaRPr lang="sv-SE" dirty="0"/>
          </a:p>
        </p:txBody>
      </p:sp>
      <p:sp>
        <p:nvSpPr>
          <p:cNvPr id="42" name="TextBox 41">
            <a:extLst>
              <a:ext uri="{FF2B5EF4-FFF2-40B4-BE49-F238E27FC236}">
                <a16:creationId xmlns:a16="http://schemas.microsoft.com/office/drawing/2014/main" id="{904F7534-0D74-4509-B9D1-4CC0E14F81E9}"/>
              </a:ext>
            </a:extLst>
          </p:cNvPr>
          <p:cNvSpPr txBox="1"/>
          <p:nvPr/>
        </p:nvSpPr>
        <p:spPr>
          <a:xfrm>
            <a:off x="1443580" y="5646112"/>
            <a:ext cx="774571" cy="369332"/>
          </a:xfrm>
          <a:prstGeom prst="rect">
            <a:avLst/>
          </a:prstGeom>
          <a:noFill/>
        </p:spPr>
        <p:txBody>
          <a:bodyPr wrap="none" rtlCol="0">
            <a:spAutoFit/>
          </a:bodyPr>
          <a:lstStyle/>
          <a:p>
            <a:r>
              <a:rPr lang="sv-SE" dirty="0" err="1"/>
              <a:t>LogD</a:t>
            </a:r>
            <a:endParaRPr lang="sv-SE" dirty="0"/>
          </a:p>
        </p:txBody>
      </p:sp>
      <p:sp>
        <p:nvSpPr>
          <p:cNvPr id="43" name="Oval 42">
            <a:extLst>
              <a:ext uri="{FF2B5EF4-FFF2-40B4-BE49-F238E27FC236}">
                <a16:creationId xmlns:a16="http://schemas.microsoft.com/office/drawing/2014/main" id="{12111FCF-FF01-409B-9FB4-AA3812C2703A}"/>
              </a:ext>
            </a:extLst>
          </p:cNvPr>
          <p:cNvSpPr/>
          <p:nvPr/>
        </p:nvSpPr>
        <p:spPr>
          <a:xfrm>
            <a:off x="1262329" y="4704696"/>
            <a:ext cx="78230" cy="73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Oval 43">
            <a:extLst>
              <a:ext uri="{FF2B5EF4-FFF2-40B4-BE49-F238E27FC236}">
                <a16:creationId xmlns:a16="http://schemas.microsoft.com/office/drawing/2014/main" id="{DD82CF6F-3BF8-4350-AE6C-74421C0D2683}"/>
              </a:ext>
            </a:extLst>
          </p:cNvPr>
          <p:cNvSpPr/>
          <p:nvPr/>
        </p:nvSpPr>
        <p:spPr>
          <a:xfrm>
            <a:off x="3793187" y="5295270"/>
            <a:ext cx="65609" cy="101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6" name="Straight Arrow Connector 45">
            <a:extLst>
              <a:ext uri="{FF2B5EF4-FFF2-40B4-BE49-F238E27FC236}">
                <a16:creationId xmlns:a16="http://schemas.microsoft.com/office/drawing/2014/main" id="{B0E69907-3834-46B2-B986-9618236048DE}"/>
              </a:ext>
            </a:extLst>
          </p:cNvPr>
          <p:cNvCxnSpPr/>
          <p:nvPr/>
        </p:nvCxnSpPr>
        <p:spPr>
          <a:xfrm flipH="1">
            <a:off x="1431111" y="4582991"/>
            <a:ext cx="197664" cy="101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ABE3F5C-3DBA-4ADF-9CF1-4EB805D87B7F}"/>
              </a:ext>
            </a:extLst>
          </p:cNvPr>
          <p:cNvCxnSpPr/>
          <p:nvPr/>
        </p:nvCxnSpPr>
        <p:spPr>
          <a:xfrm flipH="1">
            <a:off x="3937116" y="5244600"/>
            <a:ext cx="184279" cy="100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8DEF672A-9E52-40D5-A939-D395D175E224}"/>
              </a:ext>
            </a:extLst>
          </p:cNvPr>
          <p:cNvPicPr>
            <a:picLocks noChangeAspect="1"/>
          </p:cNvPicPr>
          <p:nvPr/>
        </p:nvPicPr>
        <p:blipFill>
          <a:blip r:embed="rId3"/>
          <a:stretch>
            <a:fillRect/>
          </a:stretch>
        </p:blipFill>
        <p:spPr>
          <a:xfrm>
            <a:off x="5101250" y="3934988"/>
            <a:ext cx="3763580" cy="1977800"/>
          </a:xfrm>
          <a:prstGeom prst="rect">
            <a:avLst/>
          </a:prstGeom>
        </p:spPr>
      </p:pic>
      <p:sp>
        <p:nvSpPr>
          <p:cNvPr id="53" name="TextBox 52">
            <a:extLst>
              <a:ext uri="{FF2B5EF4-FFF2-40B4-BE49-F238E27FC236}">
                <a16:creationId xmlns:a16="http://schemas.microsoft.com/office/drawing/2014/main" id="{EEDBA44F-9621-439C-8DEF-8D702AF90EEC}"/>
              </a:ext>
            </a:extLst>
          </p:cNvPr>
          <p:cNvSpPr txBox="1"/>
          <p:nvPr/>
        </p:nvSpPr>
        <p:spPr>
          <a:xfrm>
            <a:off x="3826383" y="5010761"/>
            <a:ext cx="1050250" cy="369332"/>
          </a:xfrm>
          <a:prstGeom prst="rect">
            <a:avLst/>
          </a:prstGeom>
          <a:noFill/>
        </p:spPr>
        <p:txBody>
          <a:bodyPr wrap="square" rtlCol="0">
            <a:spAutoFit/>
          </a:bodyPr>
          <a:lstStyle/>
          <a:p>
            <a:r>
              <a:rPr lang="sv-SE" sz="900" dirty="0" err="1"/>
              <a:t>Good</a:t>
            </a:r>
            <a:r>
              <a:rPr lang="sv-SE" sz="900" dirty="0"/>
              <a:t> (</a:t>
            </a:r>
            <a:r>
              <a:rPr lang="sv-SE" sz="900" dirty="0" err="1"/>
              <a:t>high</a:t>
            </a:r>
            <a:r>
              <a:rPr lang="sv-SE" sz="900" dirty="0"/>
              <a:t>) </a:t>
            </a:r>
            <a:r>
              <a:rPr lang="sv-SE" sz="900" dirty="0" err="1"/>
              <a:t>LipMet</a:t>
            </a:r>
            <a:endParaRPr lang="sv-SE" sz="900" dirty="0"/>
          </a:p>
        </p:txBody>
      </p:sp>
      <p:sp>
        <p:nvSpPr>
          <p:cNvPr id="54" name="TextBox 53">
            <a:extLst>
              <a:ext uri="{FF2B5EF4-FFF2-40B4-BE49-F238E27FC236}">
                <a16:creationId xmlns:a16="http://schemas.microsoft.com/office/drawing/2014/main" id="{A8BA398D-0B0C-4873-925D-6034CFCDEEEA}"/>
              </a:ext>
            </a:extLst>
          </p:cNvPr>
          <p:cNvSpPr txBox="1"/>
          <p:nvPr/>
        </p:nvSpPr>
        <p:spPr>
          <a:xfrm>
            <a:off x="1035707" y="4767889"/>
            <a:ext cx="1050250" cy="369332"/>
          </a:xfrm>
          <a:prstGeom prst="rect">
            <a:avLst/>
          </a:prstGeom>
          <a:noFill/>
        </p:spPr>
        <p:txBody>
          <a:bodyPr wrap="square" rtlCol="0">
            <a:spAutoFit/>
          </a:bodyPr>
          <a:lstStyle/>
          <a:p>
            <a:r>
              <a:rPr lang="sv-SE" sz="900" dirty="0" err="1"/>
              <a:t>Good</a:t>
            </a:r>
            <a:r>
              <a:rPr lang="sv-SE" sz="900" dirty="0"/>
              <a:t> (</a:t>
            </a:r>
            <a:r>
              <a:rPr lang="sv-SE" sz="900" dirty="0" err="1"/>
              <a:t>high</a:t>
            </a:r>
            <a:r>
              <a:rPr lang="sv-SE" sz="900" dirty="0"/>
              <a:t>) LLE</a:t>
            </a:r>
          </a:p>
        </p:txBody>
      </p:sp>
      <p:sp>
        <p:nvSpPr>
          <p:cNvPr id="55" name="TextBox 54">
            <a:extLst>
              <a:ext uri="{FF2B5EF4-FFF2-40B4-BE49-F238E27FC236}">
                <a16:creationId xmlns:a16="http://schemas.microsoft.com/office/drawing/2014/main" id="{A0CB7428-8F57-4B61-8CDC-10119B5195B5}"/>
              </a:ext>
            </a:extLst>
          </p:cNvPr>
          <p:cNvSpPr txBox="1"/>
          <p:nvPr/>
        </p:nvSpPr>
        <p:spPr>
          <a:xfrm>
            <a:off x="5965456" y="3806812"/>
            <a:ext cx="2004047" cy="923330"/>
          </a:xfrm>
          <a:prstGeom prst="rect">
            <a:avLst/>
          </a:prstGeom>
          <a:noFill/>
        </p:spPr>
        <p:txBody>
          <a:bodyPr wrap="square" rtlCol="0">
            <a:spAutoFit/>
          </a:bodyPr>
          <a:lstStyle/>
          <a:p>
            <a:r>
              <a:rPr lang="sv-SE" dirty="0"/>
              <a:t>LLE </a:t>
            </a:r>
            <a:r>
              <a:rPr lang="sv-SE" dirty="0" err="1"/>
              <a:t>correlates</a:t>
            </a:r>
            <a:r>
              <a:rPr lang="sv-SE" dirty="0"/>
              <a:t> </a:t>
            </a:r>
            <a:r>
              <a:rPr lang="sv-SE" dirty="0" err="1"/>
              <a:t>with</a:t>
            </a:r>
            <a:r>
              <a:rPr lang="sv-SE" dirty="0"/>
              <a:t> </a:t>
            </a:r>
            <a:r>
              <a:rPr lang="sv-SE" dirty="0" err="1"/>
              <a:t>Better</a:t>
            </a:r>
            <a:r>
              <a:rPr lang="sv-SE" dirty="0"/>
              <a:t> AUC </a:t>
            </a:r>
            <a:r>
              <a:rPr lang="sv-SE" dirty="0" err="1"/>
              <a:t>doses</a:t>
            </a:r>
            <a:endParaRPr lang="sv-SE" dirty="0"/>
          </a:p>
        </p:txBody>
      </p:sp>
    </p:spTree>
    <p:extLst>
      <p:ext uri="{BB962C8B-B14F-4D97-AF65-F5344CB8AC3E}">
        <p14:creationId xmlns:p14="http://schemas.microsoft.com/office/powerpoint/2010/main" val="390803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51520" y="188640"/>
            <a:ext cx="8415338" cy="511200"/>
          </a:xfrm>
        </p:spPr>
        <p:txBody>
          <a:bodyPr/>
          <a:lstStyle/>
          <a:p>
            <a:pPr algn="ctr"/>
            <a:r>
              <a:rPr lang="sv-SE" dirty="0"/>
              <a:t>Is the </a:t>
            </a:r>
            <a:r>
              <a:rPr lang="sv-SE" dirty="0" err="1"/>
              <a:t>thermodynamic</a:t>
            </a:r>
            <a:r>
              <a:rPr lang="sv-SE" dirty="0"/>
              <a:t> </a:t>
            </a:r>
            <a:r>
              <a:rPr lang="sv-SE" dirty="0" err="1"/>
              <a:t>signature</a:t>
            </a:r>
            <a:r>
              <a:rPr lang="sv-SE" dirty="0"/>
              <a:t> a key </a:t>
            </a:r>
            <a:r>
              <a:rPr lang="sv-SE" dirty="0" err="1"/>
              <a:t>optimization</a:t>
            </a:r>
            <a:r>
              <a:rPr lang="sv-SE" dirty="0"/>
              <a:t> parameter?</a:t>
            </a:r>
            <a:endParaRPr lang="en-GB" dirty="0"/>
          </a:p>
        </p:txBody>
      </p:sp>
      <p:sp>
        <p:nvSpPr>
          <p:cNvPr id="162819" name="Rectangle 3"/>
          <p:cNvSpPr>
            <a:spLocks noGrp="1" noChangeArrowheads="1"/>
          </p:cNvSpPr>
          <p:nvPr>
            <p:ph type="body" idx="1"/>
          </p:nvPr>
        </p:nvSpPr>
        <p:spPr>
          <a:xfrm>
            <a:off x="323528" y="1268760"/>
            <a:ext cx="6705600" cy="4425950"/>
          </a:xfrm>
        </p:spPr>
        <p:txBody>
          <a:bodyPr/>
          <a:lstStyle/>
          <a:p>
            <a:pPr algn="ctr"/>
            <a:r>
              <a:rPr lang="sv-SE" dirty="0"/>
              <a:t>The </a:t>
            </a:r>
            <a:r>
              <a:rPr lang="sv-SE" dirty="0" err="1"/>
              <a:t>development</a:t>
            </a:r>
            <a:r>
              <a:rPr lang="sv-SE" dirty="0"/>
              <a:t> from first in </a:t>
            </a:r>
            <a:r>
              <a:rPr lang="sv-SE" dirty="0" err="1"/>
              <a:t>class</a:t>
            </a:r>
            <a:r>
              <a:rPr lang="sv-SE" dirty="0"/>
              <a:t> to best in </a:t>
            </a:r>
            <a:r>
              <a:rPr lang="sv-SE" dirty="0" err="1"/>
              <a:t>class</a:t>
            </a:r>
            <a:r>
              <a:rPr lang="sv-SE" dirty="0"/>
              <a:t> as </a:t>
            </a:r>
            <a:r>
              <a:rPr lang="sv-SE" dirty="0" err="1"/>
              <a:t>monitored</a:t>
            </a:r>
            <a:r>
              <a:rPr lang="sv-SE" dirty="0"/>
              <a:t> by the </a:t>
            </a:r>
            <a:r>
              <a:rPr lang="sv-SE" dirty="0" err="1"/>
              <a:t>development</a:t>
            </a:r>
            <a:r>
              <a:rPr lang="sv-SE" dirty="0"/>
              <a:t> of statins: </a:t>
            </a:r>
          </a:p>
          <a:p>
            <a:endParaRPr lang="sv-SE" dirty="0"/>
          </a:p>
          <a:p>
            <a:endParaRPr lang="en-GB" dirty="0"/>
          </a:p>
        </p:txBody>
      </p:sp>
      <p:pic>
        <p:nvPicPr>
          <p:cNvPr id="162820" name="Picture 4"/>
          <p:cNvPicPr>
            <a:picLocks noChangeAspect="1" noChangeArrowheads="1"/>
          </p:cNvPicPr>
          <p:nvPr/>
        </p:nvPicPr>
        <p:blipFill>
          <a:blip r:embed="rId3" cstate="print"/>
          <a:srcRect/>
          <a:stretch>
            <a:fillRect/>
          </a:stretch>
        </p:blipFill>
        <p:spPr bwMode="auto">
          <a:xfrm>
            <a:off x="1115616" y="1988840"/>
            <a:ext cx="7009486" cy="4248472"/>
          </a:xfrm>
          <a:prstGeom prst="rect">
            <a:avLst/>
          </a:prstGeom>
          <a:noFill/>
          <a:ln w="9525">
            <a:noFill/>
            <a:miter lim="800000"/>
            <a:headEnd/>
            <a:tailEnd/>
          </a:ln>
          <a:effectLst/>
        </p:spPr>
      </p:pic>
      <p:sp>
        <p:nvSpPr>
          <p:cNvPr id="6" name="TextBox 5"/>
          <p:cNvSpPr txBox="1"/>
          <p:nvPr/>
        </p:nvSpPr>
        <p:spPr>
          <a:xfrm>
            <a:off x="251520" y="6381328"/>
            <a:ext cx="7620000" cy="254000"/>
          </a:xfrm>
          <a:prstGeom prst="rect">
            <a:avLst/>
          </a:prstGeom>
        </p:spPr>
        <p:txBody>
          <a:bodyPr/>
          <a:lstStyle/>
          <a:p>
            <a:r>
              <a:rPr lang="en-US" sz="1000" b="1" i="0" baseline="0" dirty="0">
                <a:latin typeface="Arial"/>
              </a:rPr>
              <a:t> </a:t>
            </a:r>
            <a:r>
              <a:rPr lang="en-US" sz="1000" dirty="0">
                <a:latin typeface="Arial"/>
              </a:rPr>
              <a:t>Ernesto  </a:t>
            </a:r>
            <a:r>
              <a:rPr lang="en-US" sz="1000" dirty="0" err="1">
                <a:latin typeface="Arial"/>
              </a:rPr>
              <a:t>Freire:</a:t>
            </a:r>
            <a:r>
              <a:rPr lang="en-US" sz="1000" b="1" i="0" baseline="0" dirty="0" err="1">
                <a:latin typeface="Arial"/>
              </a:rPr>
              <a:t>Do</a:t>
            </a:r>
            <a:r>
              <a:rPr lang="en-US" sz="1000" b="1" i="0" baseline="0" dirty="0">
                <a:latin typeface="Arial"/>
              </a:rPr>
              <a:t> enthalpy and entropy distinguish first in class from best in class?</a:t>
            </a:r>
            <a:r>
              <a:rPr lang="en-US" sz="1000" dirty="0">
                <a:latin typeface="Arial"/>
              </a:rPr>
              <a:t> </a:t>
            </a:r>
          </a:p>
          <a:p>
            <a:r>
              <a:rPr lang="en-US" sz="1000" dirty="0">
                <a:latin typeface="Arial"/>
              </a:rPr>
              <a:t>Drug Discovery Today, Volume 13, Issues 19–20, 2008, 869 </a:t>
            </a:r>
          </a:p>
          <a:p>
            <a:endParaRPr lang="en-US" sz="1000" b="1" i="0" baseline="0" dirty="0">
              <a:latin typeface="Arial"/>
            </a:endParaRPr>
          </a:p>
        </p:txBody>
      </p:sp>
      <p:sp>
        <p:nvSpPr>
          <p:cNvPr id="7" name="TextBox 6"/>
          <p:cNvSpPr txBox="1"/>
          <p:nvPr/>
        </p:nvSpPr>
        <p:spPr>
          <a:xfrm>
            <a:off x="0" y="4437112"/>
            <a:ext cx="7620000" cy="254000"/>
          </a:xfrm>
          <a:prstGeom prst="rect">
            <a:avLst/>
          </a:prstGeom>
        </p:spPr>
        <p:txBody>
          <a:bodyPr/>
          <a:lstStyle/>
          <a:p>
            <a:endParaRPr lang="en-US" sz="1000" dirty="0">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sv-SE" dirty="0" err="1"/>
              <a:t>Isothermal</a:t>
            </a:r>
            <a:r>
              <a:rPr lang="sv-SE" dirty="0"/>
              <a:t> </a:t>
            </a:r>
            <a:r>
              <a:rPr lang="sv-SE" dirty="0" err="1"/>
              <a:t>Titration</a:t>
            </a:r>
            <a:r>
              <a:rPr lang="sv-SE" dirty="0"/>
              <a:t> </a:t>
            </a:r>
            <a:r>
              <a:rPr lang="sv-SE" dirty="0" err="1"/>
              <a:t>Calorimetry</a:t>
            </a:r>
            <a:endParaRPr lang="en-GB" dirty="0"/>
          </a:p>
        </p:txBody>
      </p:sp>
      <p:sp>
        <p:nvSpPr>
          <p:cNvPr id="123907" name="Rectangle 3"/>
          <p:cNvSpPr>
            <a:spLocks noGrp="1" noChangeArrowheads="1"/>
          </p:cNvSpPr>
          <p:nvPr>
            <p:ph type="body" idx="1"/>
          </p:nvPr>
        </p:nvSpPr>
        <p:spPr>
          <a:xfrm>
            <a:off x="228600" y="908050"/>
            <a:ext cx="8610600" cy="5797550"/>
          </a:xfrm>
        </p:spPr>
        <p:txBody>
          <a:bodyPr/>
          <a:lstStyle/>
          <a:p>
            <a:pPr>
              <a:spcBef>
                <a:spcPct val="30000"/>
              </a:spcBef>
            </a:pPr>
            <a:r>
              <a:rPr lang="en-US" dirty="0"/>
              <a:t>ITC simultaneously determines all binding parameters (n, K, ∆H and </a:t>
            </a:r>
            <a:r>
              <a:rPr lang="en-US" dirty="0" err="1"/>
              <a:t>ΔS</a:t>
            </a:r>
            <a:r>
              <a:rPr lang="en-US" dirty="0"/>
              <a:t>) in a single experiment </a:t>
            </a:r>
            <a:r>
              <a:rPr lang="en-US" dirty="0">
                <a:latin typeface="Lucida Grande" pitchFamily="1" charset="0"/>
              </a:rPr>
              <a:t>- </a:t>
            </a:r>
            <a:r>
              <a:rPr lang="en-US" i="1" dirty="0">
                <a:solidFill>
                  <a:srgbClr val="CC0000"/>
                </a:solidFill>
              </a:rPr>
              <a:t>information that cannot be obtained from any other method</a:t>
            </a:r>
            <a:r>
              <a:rPr lang="en-US" dirty="0">
                <a:solidFill>
                  <a:srgbClr val="CC0000"/>
                </a:solidFill>
              </a:rPr>
              <a:t>.</a:t>
            </a:r>
          </a:p>
          <a:p>
            <a:pPr>
              <a:spcBef>
                <a:spcPct val="30000"/>
              </a:spcBef>
            </a:pPr>
            <a:r>
              <a:rPr lang="en-US" dirty="0"/>
              <a:t>Interactions between any two molecules can be studied with ITC, including drug-target interactions </a:t>
            </a:r>
          </a:p>
          <a:p>
            <a:pPr>
              <a:spcBef>
                <a:spcPct val="30000"/>
              </a:spcBef>
            </a:pPr>
            <a:endParaRPr lang="en-US" dirty="0"/>
          </a:p>
          <a:p>
            <a:endParaRPr lang="en-GB" dirty="0"/>
          </a:p>
        </p:txBody>
      </p:sp>
      <p:pic>
        <p:nvPicPr>
          <p:cNvPr id="123913" name="Picture 9"/>
          <p:cNvPicPr>
            <a:picLocks noChangeAspect="1" noChangeArrowheads="1"/>
          </p:cNvPicPr>
          <p:nvPr/>
        </p:nvPicPr>
        <p:blipFill>
          <a:blip r:embed="rId2" cstate="print"/>
          <a:srcRect/>
          <a:stretch>
            <a:fillRect/>
          </a:stretch>
        </p:blipFill>
        <p:spPr bwMode="auto">
          <a:xfrm>
            <a:off x="8820472" y="3429000"/>
            <a:ext cx="130175" cy="492125"/>
          </a:xfrm>
          <a:prstGeom prst="rect">
            <a:avLst/>
          </a:prstGeom>
          <a:noFill/>
          <a:ln w="9525">
            <a:noFill/>
            <a:miter lim="800000"/>
            <a:headEnd/>
            <a:tailEnd/>
          </a:ln>
          <a:effectLst/>
        </p:spPr>
      </p:pic>
      <p:pic>
        <p:nvPicPr>
          <p:cNvPr id="10" name="Picture 2"/>
          <p:cNvPicPr>
            <a:picLocks noChangeAspect="1" noChangeArrowheads="1"/>
          </p:cNvPicPr>
          <p:nvPr/>
        </p:nvPicPr>
        <p:blipFill>
          <a:blip r:embed="rId3" cstate="print"/>
          <a:srcRect/>
          <a:stretch>
            <a:fillRect/>
          </a:stretch>
        </p:blipFill>
        <p:spPr bwMode="auto">
          <a:xfrm>
            <a:off x="0" y="2492896"/>
            <a:ext cx="6193268" cy="3240360"/>
          </a:xfrm>
          <a:prstGeom prst="rect">
            <a:avLst/>
          </a:prstGeom>
          <a:noFill/>
          <a:ln w="9525">
            <a:noFill/>
            <a:miter lim="800000"/>
            <a:headEnd/>
            <a:tailEnd/>
          </a:ln>
        </p:spPr>
      </p:pic>
      <p:pic>
        <p:nvPicPr>
          <p:cNvPr id="123910" name="Picture 6"/>
          <p:cNvPicPr>
            <a:picLocks noChangeAspect="1" noChangeArrowheads="1"/>
          </p:cNvPicPr>
          <p:nvPr/>
        </p:nvPicPr>
        <p:blipFill>
          <a:blip r:embed="rId4" cstate="print"/>
          <a:srcRect/>
          <a:stretch>
            <a:fillRect/>
          </a:stretch>
        </p:blipFill>
        <p:spPr bwMode="auto">
          <a:xfrm>
            <a:off x="6156176" y="2636912"/>
            <a:ext cx="2813050" cy="1925638"/>
          </a:xfrm>
          <a:prstGeom prst="rect">
            <a:avLst/>
          </a:prstGeom>
          <a:noFill/>
          <a:ln w="9525">
            <a:noFill/>
            <a:miter lim="800000"/>
            <a:headEnd/>
            <a:tailEnd/>
          </a:ln>
          <a:effectLst/>
        </p:spPr>
      </p:pic>
      <p:sp>
        <p:nvSpPr>
          <p:cNvPr id="123911" name="Line 7"/>
          <p:cNvSpPr>
            <a:spLocks noChangeShapeType="1"/>
          </p:cNvSpPr>
          <p:nvPr/>
        </p:nvSpPr>
        <p:spPr bwMode="auto">
          <a:xfrm flipV="1">
            <a:off x="4499992" y="3573016"/>
            <a:ext cx="2736304" cy="1008112"/>
          </a:xfrm>
          <a:prstGeom prst="line">
            <a:avLst/>
          </a:prstGeom>
          <a:noFill/>
          <a:ln w="25400">
            <a:solidFill>
              <a:srgbClr val="FF0000"/>
            </a:solidFill>
            <a:round/>
            <a:headEnd/>
            <a:tailEnd type="stealth" w="med" len="med"/>
          </a:ln>
          <a:effectLst/>
        </p:spPr>
        <p:txBody>
          <a:bodyPr/>
          <a:lstStyle/>
          <a:p>
            <a:endParaRPr lang="sv-SE"/>
          </a:p>
        </p:txBody>
      </p:sp>
      <p:sp>
        <p:nvSpPr>
          <p:cNvPr id="123912" name="Line 8"/>
          <p:cNvSpPr>
            <a:spLocks noChangeShapeType="1"/>
          </p:cNvSpPr>
          <p:nvPr/>
        </p:nvSpPr>
        <p:spPr bwMode="auto">
          <a:xfrm flipV="1">
            <a:off x="4932040" y="4221088"/>
            <a:ext cx="1728192" cy="576064"/>
          </a:xfrm>
          <a:prstGeom prst="line">
            <a:avLst/>
          </a:prstGeom>
          <a:noFill/>
          <a:ln w="25400">
            <a:solidFill>
              <a:srgbClr val="FF0000"/>
            </a:solidFill>
            <a:round/>
            <a:headEnd/>
            <a:tailEnd type="stealth" w="med" len="med"/>
          </a:ln>
          <a:effectLst/>
        </p:spPr>
        <p:txBody>
          <a:bodyPr/>
          <a:lstStyle/>
          <a:p>
            <a:endParaRPr lang="sv-SE"/>
          </a:p>
        </p:txBody>
      </p:sp>
    </p:spTree>
  </p:cSld>
  <p:clrMapOvr>
    <a:masterClrMapping/>
  </p:clrMapOvr>
</p:sld>
</file>

<file path=ppt/theme/theme1.xml><?xml version="1.0" encoding="utf-8"?>
<a:theme xmlns:a="http://schemas.openxmlformats.org/drawingml/2006/main" name="Blank">
  <a:themeElements>
    <a:clrScheme name="AstraZeneca">
      <a:dk1>
        <a:srgbClr val="000000"/>
      </a:dk1>
      <a:lt1>
        <a:srgbClr val="FFFFFF"/>
      </a:lt1>
      <a:dk2>
        <a:srgbClr val="830051"/>
      </a:dk2>
      <a:lt2>
        <a:srgbClr val="F0AB00"/>
      </a:lt2>
      <a:accent1>
        <a:srgbClr val="830051"/>
      </a:accent1>
      <a:accent2>
        <a:srgbClr val="4B306A"/>
      </a:accent2>
      <a:accent3>
        <a:srgbClr val="F0AB00"/>
      </a:accent3>
      <a:accent4>
        <a:srgbClr val="7AB800"/>
      </a:accent4>
      <a:accent5>
        <a:srgbClr val="00ADD0"/>
      </a:accent5>
      <a:accent6>
        <a:srgbClr val="C7C2BA"/>
      </a:accent6>
      <a:hlink>
        <a:srgbClr val="4B306A"/>
      </a:hlink>
      <a:folHlink>
        <a:srgbClr val="C7C2BA"/>
      </a:folHlink>
    </a:clrScheme>
    <a:fontScheme name="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AstraZeneca">
        <a:dk1>
          <a:srgbClr val="000000"/>
        </a:dk1>
        <a:lt1>
          <a:srgbClr val="FFFFFF"/>
        </a:lt1>
        <a:dk2>
          <a:srgbClr val="830051"/>
        </a:dk2>
        <a:lt2>
          <a:srgbClr val="F0AB00"/>
        </a:lt2>
        <a:accent1>
          <a:srgbClr val="830051"/>
        </a:accent1>
        <a:accent2>
          <a:srgbClr val="4B306A"/>
        </a:accent2>
        <a:accent3>
          <a:srgbClr val="F0AB00"/>
        </a:accent3>
        <a:accent4>
          <a:srgbClr val="7AB800"/>
        </a:accent4>
        <a:accent5>
          <a:srgbClr val="00ADD0"/>
        </a:accent5>
        <a:accent6>
          <a:srgbClr val="C7C2BA"/>
        </a:accent6>
        <a:hlink>
          <a:srgbClr val="4B306A"/>
        </a:hlink>
        <a:folHlink>
          <a:srgbClr val="C7C2B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r Mulberry">
  <a:themeElements>
    <a:clrScheme name="AstraZeneca">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C7C2BA"/>
      </a:accent5>
      <a:accent6>
        <a:srgbClr val="D99B00"/>
      </a:accent6>
      <a:hlink>
        <a:srgbClr val="7AB800"/>
      </a:hlink>
      <a:folHlink>
        <a:srgbClr val="00ADD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AstraZeneca">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C7C2BA"/>
        </a:accent5>
        <a:accent6>
          <a:srgbClr val="D99B00"/>
        </a:accent6>
        <a:hlink>
          <a:srgbClr val="7AB800"/>
        </a:hlink>
        <a:folHlink>
          <a:srgbClr val="00ADD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vider Purple">
  <a:themeElements>
    <a:clrScheme name="AstraZeneca">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C7C2BA"/>
      </a:accent5>
      <a:accent6>
        <a:srgbClr val="D99B00"/>
      </a:accent6>
      <a:hlink>
        <a:srgbClr val="7AB800"/>
      </a:hlink>
      <a:folHlink>
        <a:srgbClr val="00ADD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AstraZeneca">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C7C2BA"/>
        </a:accent5>
        <a:accent6>
          <a:srgbClr val="D99B00"/>
        </a:accent6>
        <a:hlink>
          <a:srgbClr val="7AB800"/>
        </a:hlink>
        <a:folHlink>
          <a:srgbClr val="00ADD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vider Gold">
  <a:themeElements>
    <a:clrScheme name="AstraZeneca">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C7C2BA"/>
      </a:accent5>
      <a:accent6>
        <a:srgbClr val="D99B00"/>
      </a:accent6>
      <a:hlink>
        <a:srgbClr val="7AB800"/>
      </a:hlink>
      <a:folHlink>
        <a:srgbClr val="00ADD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AstraZeneca">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C7C2BA"/>
        </a:accent5>
        <a:accent6>
          <a:srgbClr val="D99B00"/>
        </a:accent6>
        <a:hlink>
          <a:srgbClr val="7AB800"/>
        </a:hlink>
        <a:folHlink>
          <a:srgbClr val="00ADD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ivider White">
  <a:themeElements>
    <a:clrScheme name="AstaZeneca">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C7C2BA"/>
      </a:accent5>
      <a:accent6>
        <a:srgbClr val="D99B00"/>
      </a:accent6>
      <a:hlink>
        <a:srgbClr val="7AB800"/>
      </a:hlink>
      <a:folHlink>
        <a:srgbClr val="00ADD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AstraZeneca">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C7C2BA"/>
        </a:accent5>
        <a:accent6>
          <a:srgbClr val="D99B00"/>
        </a:accent6>
        <a:hlink>
          <a:srgbClr val="7AB800"/>
        </a:hlink>
        <a:folHlink>
          <a:srgbClr val="00ADD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egibility Box Mulberry">
  <a:themeElements>
    <a:clrScheme name="AstraZeneca">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C7C2BA"/>
      </a:accent5>
      <a:accent6>
        <a:srgbClr val="D99B00"/>
      </a:accent6>
      <a:hlink>
        <a:srgbClr val="7AB800"/>
      </a:hlink>
      <a:folHlink>
        <a:srgbClr val="00ADD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AstraZeneca">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C7C2BA"/>
        </a:accent5>
        <a:accent6>
          <a:srgbClr val="D99B00"/>
        </a:accent6>
        <a:hlink>
          <a:srgbClr val="7AB800"/>
        </a:hlink>
        <a:folHlink>
          <a:srgbClr val="00ADD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egibility Box Grey">
  <a:themeElements>
    <a:clrScheme name="AstraZeneca">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C7C2BA"/>
      </a:accent5>
      <a:accent6>
        <a:srgbClr val="D99B00"/>
      </a:accent6>
      <a:hlink>
        <a:srgbClr val="7AB800"/>
      </a:hlink>
      <a:folHlink>
        <a:srgbClr val="00ADD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AstraZeneca">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C7C2BA"/>
        </a:accent5>
        <a:accent6>
          <a:srgbClr val="D99B00"/>
        </a:accent6>
        <a:hlink>
          <a:srgbClr val="7AB800"/>
        </a:hlink>
        <a:folHlink>
          <a:srgbClr val="00ADD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7472</TotalTime>
  <Words>2709</Words>
  <Application>Microsoft Office PowerPoint</Application>
  <PresentationFormat>On-screen Show (4:3)</PresentationFormat>
  <Paragraphs>340</Paragraphs>
  <Slides>31</Slides>
  <Notes>11</Notes>
  <HiddenSlides>0</HiddenSlides>
  <MMClips>0</MMClips>
  <ScaleCrop>false</ScaleCrop>
  <HeadingPairs>
    <vt:vector size="8" baseType="variant">
      <vt:variant>
        <vt:lpstr>Fonts Used</vt:lpstr>
      </vt:variant>
      <vt:variant>
        <vt:i4>7</vt:i4>
      </vt:variant>
      <vt:variant>
        <vt:lpstr>Theme</vt:lpstr>
      </vt:variant>
      <vt:variant>
        <vt:i4>7</vt:i4>
      </vt:variant>
      <vt:variant>
        <vt:lpstr>Embedded OLE Servers</vt:lpstr>
      </vt:variant>
      <vt:variant>
        <vt:i4>2</vt:i4>
      </vt:variant>
      <vt:variant>
        <vt:lpstr>Slide Titles</vt:lpstr>
      </vt:variant>
      <vt:variant>
        <vt:i4>31</vt:i4>
      </vt:variant>
    </vt:vector>
  </HeadingPairs>
  <TitlesOfParts>
    <vt:vector size="47" baseType="lpstr">
      <vt:lpstr>Arial</vt:lpstr>
      <vt:lpstr>Calibri</vt:lpstr>
      <vt:lpstr>Cambria Math</vt:lpstr>
      <vt:lpstr>Lucida Grande</vt:lpstr>
      <vt:lpstr>Symbol</vt:lpstr>
      <vt:lpstr>Times New Roman</vt:lpstr>
      <vt:lpstr>Wingdings</vt:lpstr>
      <vt:lpstr>Blank</vt:lpstr>
      <vt:lpstr>Divider Mulberry</vt:lpstr>
      <vt:lpstr>Divider Purple</vt:lpstr>
      <vt:lpstr>Divider Gold</vt:lpstr>
      <vt:lpstr>Divider White</vt:lpstr>
      <vt:lpstr>Legibility Box Mulberry</vt:lpstr>
      <vt:lpstr>Legibility Box Grey</vt:lpstr>
      <vt:lpstr>Equation</vt:lpstr>
      <vt:lpstr>MDLDrawObject Class</vt:lpstr>
      <vt:lpstr>The quest for optimal design parameters in drug design thermodynamic profiling and composites</vt:lpstr>
      <vt:lpstr>Overfitting  – The Skinner Box Experiment </vt:lpstr>
      <vt:lpstr>Representative Number of compounds in different stages of drug development</vt:lpstr>
      <vt:lpstr>An industry of Metrics</vt:lpstr>
      <vt:lpstr>Machine-learning for Water mediated interactions led to large performance increase in protein folding predictions</vt:lpstr>
      <vt:lpstr>Early dose prediction – the importance of specificity </vt:lpstr>
      <vt:lpstr>Effect of logD on ”dose composites” </vt:lpstr>
      <vt:lpstr>Is the thermodynamic signature a key optimization parameter?</vt:lpstr>
      <vt:lpstr>Isothermal Titration Calorimetry</vt:lpstr>
      <vt:lpstr>PowerPoint Presentation</vt:lpstr>
      <vt:lpstr>PowerPoint Presentation</vt:lpstr>
      <vt:lpstr>Common claims in literature</vt:lpstr>
      <vt:lpstr>Binding thermodynamics -CDK5 with roscovitine in the presence and absence of an activator protein </vt:lpstr>
      <vt:lpstr>Entropy – Entropy Transduction (Gilson et.al) </vt:lpstr>
      <vt:lpstr>Thermodynamic profiling to identify differing binding modes </vt:lpstr>
      <vt:lpstr>Example  BACE -inhibitors</vt:lpstr>
      <vt:lpstr>BACE - ITC Data</vt:lpstr>
      <vt:lpstr>Enthalpy vs Lipophilic ligand Efficiency Example BACE</vt:lpstr>
      <vt:lpstr>PowerPoint Presentation</vt:lpstr>
      <vt:lpstr>spurious correlations when comparing Enthalpy and LLE</vt:lpstr>
      <vt:lpstr>Are the LLE-DH correlations artifacts?</vt:lpstr>
      <vt:lpstr>FLAP: 5-Lipoxygenase activating protein</vt:lpstr>
      <vt:lpstr>PowerPoint Presentation</vt:lpstr>
      <vt:lpstr> LLE as measure of ligand binding specificity - Thermodynamic cycle representation</vt:lpstr>
      <vt:lpstr>Physically relevant measures of specificity</vt:lpstr>
      <vt:lpstr>LLE – what measure of lipophilicity should one use?</vt:lpstr>
      <vt:lpstr>Is LogD a good reference for promiscuity? LogD Octanol/Water  vs LogD Hexane/water</vt:lpstr>
      <vt:lpstr>LogD Octanol/Water  vs LogD Hexane/water</vt:lpstr>
      <vt:lpstr>Final Notes</vt:lpstr>
      <vt:lpstr>Acknowledgements</vt:lpstr>
      <vt:lpstr>Thank you for listening</vt:lpstr>
    </vt:vector>
  </TitlesOfParts>
  <Company>AstraZeneca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kbmf857</dc:creator>
  <dc:description>For both external and internal use</dc:description>
  <cp:lastModifiedBy>Ulander, Johan</cp:lastModifiedBy>
  <cp:revision>302</cp:revision>
  <cp:lastPrinted>2019-01-23T12:26:22Z</cp:lastPrinted>
  <dcterms:created xsi:type="dcterms:W3CDTF">2015-03-09T13:24:01Z</dcterms:created>
  <dcterms:modified xsi:type="dcterms:W3CDTF">2019-02-01T12:34:00Z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1.4</vt:lpwstr>
  </property>
</Properties>
</file>